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46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We started with the Free version and once our Union and Charitable saw the benefits we upgraded to ad free and premium reporting functions.  I will explainn about the reporting later.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Most events in past were managed by sending out emails and getting individual responses and having to deal with a whole hosts of specific requests or emails.  This reduces these problems greatly.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r>
              <a:t>Click the create new sign up to who quick sample.  Also show duplicate event buttons. and show a few other buttons in this slide.</a:t>
            </a:r>
          </a:p>
          <a:p>
            <a:endParaRPr/>
          </a:p>
          <a:p>
            <a:r>
              <a:t>Organizers can track to see if people have followed links to see what event is about.  Organizers can manually add participants, also you can create events after the event has past to track as well.</a:t>
            </a:r>
          </a:p>
          <a:p>
            <a:r>
              <a:t>What time is it……………….5 mins max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r>
              <a:t>Variety of different reports, can report across all signups, by date etc.  XLS and CSV.</a:t>
            </a:r>
          </a:p>
          <a:p>
            <a:r>
              <a:t>Also the organizer can see who is coming, online, smart phone, or send Pdf</a:t>
            </a:r>
          </a:p>
          <a:p>
            <a:endParaRPr/>
          </a:p>
          <a:p>
            <a:r>
              <a:t>We produce reports at year end for the directors and union so we can acknowledge people whom have stood out with exceptional work in the year.</a:t>
            </a:r>
          </a:p>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often we have changes of times, attire, etc and you can send details out prior to event, post comments, respond to comments from participants.</a:t>
            </a:r>
          </a:p>
          <a:p>
            <a:endParaRPr/>
          </a:p>
          <a:p>
            <a:r>
              <a:t>These are extra messages, automatic email go out 1or 2 days prior to events and have a link to change the participants status.  ie you can cancel from here, all cancelations are also sent by email to all the organizers.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Shape 13"/>
          <p:cNvSpPr>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spc="0">
                <a:solidFill>
                  <a:srgbClr val="E4E4E4"/>
                </a:solidFill>
                <a:latin typeface="Baskerville"/>
                <a:ea typeface="Baskerville"/>
                <a:cs typeface="Baskerville"/>
                <a:sym typeface="Baskerville"/>
              </a:defRPr>
            </a:lvl1pPr>
          </a:lstStyle>
          <a:p>
            <a:r>
              <a:t>“</a:t>
            </a:r>
          </a:p>
        </p:txBody>
      </p:sp>
      <p:sp>
        <p:nvSpPr>
          <p:cNvPr id="102" name="Shape 102"/>
          <p:cNvSpPr>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Shape 103"/>
          <p:cNvSpPr>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Shape 22"/>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Shape 25"/>
          <p:cNvSpPr>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hape 34"/>
          <p:cNvSpPr>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Shape 42"/>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Shape 44"/>
          <p:cNvSpPr>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Shape 72"/>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7023100" y="723900"/>
            <a:ext cx="5397500" cy="723900"/>
          </a:xfrm>
          <a:prstGeom prst="rect">
            <a:avLst/>
          </a:prstGeom>
        </p:spPr>
        <p:txBody>
          <a:bodyPr/>
          <a:lstStyle/>
          <a:p>
            <a:r>
              <a:t>Title Text</a:t>
            </a:r>
          </a:p>
        </p:txBody>
      </p:sp>
      <p:sp>
        <p:nvSpPr>
          <p:cNvPr id="74" name="Shape 74"/>
          <p:cNvSpPr>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Shape 90"/>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Shape 92"/>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spc="28">
                <a:latin typeface="Iowan Old Style Italic"/>
                <a:ea typeface="Iowan Old Style Italic"/>
                <a:cs typeface="Iowan Old Style Italic"/>
                <a:sym typeface="Iowan Old Style Italic"/>
              </a:defRPr>
            </a:lvl1pPr>
            <a:lvl2pPr marL="0" indent="228600">
              <a:spcBef>
                <a:spcPts val="1400"/>
              </a:spcBef>
              <a:buSzTx/>
              <a:buFontTx/>
              <a:buNone/>
              <a:defRPr sz="2800" spc="28">
                <a:latin typeface="Iowan Old Style Italic"/>
                <a:ea typeface="Iowan Old Style Italic"/>
                <a:cs typeface="Iowan Old Style Italic"/>
                <a:sym typeface="Iowan Old Style Italic"/>
              </a:defRPr>
            </a:lvl2pPr>
            <a:lvl3pPr marL="0" indent="457200">
              <a:spcBef>
                <a:spcPts val="1400"/>
              </a:spcBef>
              <a:buSzTx/>
              <a:buFontTx/>
              <a:buNone/>
              <a:defRPr sz="2800" spc="28">
                <a:latin typeface="Iowan Old Style Italic"/>
                <a:ea typeface="Iowan Old Style Italic"/>
                <a:cs typeface="Iowan Old Style Italic"/>
                <a:sym typeface="Iowan Old Style Italic"/>
              </a:defRPr>
            </a:lvl3pPr>
            <a:lvl4pPr marL="0" indent="685800">
              <a:spcBef>
                <a:spcPts val="1400"/>
              </a:spcBef>
              <a:buSzTx/>
              <a:buFontTx/>
              <a:buNone/>
              <a:defRPr sz="2800" spc="28">
                <a:latin typeface="Iowan Old Style Italic"/>
                <a:ea typeface="Iowan Old Style Italic"/>
                <a:cs typeface="Iowan Old Style Italic"/>
                <a:sym typeface="Iowan Old Style Italic"/>
              </a:defRPr>
            </a:lvl4pPr>
            <a:lvl5pPr marL="0" indent="914400">
              <a:spcBef>
                <a:spcPts val="1400"/>
              </a:spcBef>
              <a:buSzTx/>
              <a:buFontTx/>
              <a:buNone/>
              <a:defRPr sz="2800" spc="28">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3" name="Shape 3"/>
          <p:cNvSpPr>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gnup.com/Activities#!/1754459/jobs/edit"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jpeg"/><Relationship Id="rId7" Type="http://schemas.openxmlformats.org/officeDocument/2006/relationships/image" Target="../media/image34.png"/><Relationship Id="rId12" Type="http://schemas.openxmlformats.org/officeDocument/2006/relationships/hyperlink" Target="https://signup.com/Activities#!/1754459/message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4.png"/><Relationship Id="rId10" Type="http://schemas.openxmlformats.org/officeDocument/2006/relationships/image" Target="../media/image37.jpeg"/><Relationship Id="rId4" Type="http://schemas.openxmlformats.org/officeDocument/2006/relationships/image" Target="../media/image5.jpeg"/><Relationship Id="rId9" Type="http://schemas.openxmlformats.org/officeDocument/2006/relationships/image" Target="../media/image36.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3" Type="http://schemas.openxmlformats.org/officeDocument/2006/relationships/image" Target="../media/image5.jpeg"/><Relationship Id="rId7" Type="http://schemas.openxmlformats.org/officeDocument/2006/relationships/image" Target="../media/image43.png"/><Relationship Id="rId12" Type="http://schemas.openxmlformats.org/officeDocument/2006/relationships/image" Target="../media/image47.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hyperlink" Target="https://signup.com/Activities#!/1754459/invites/edi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jpeg"/><Relationship Id="rId7" Type="http://schemas.openxmlformats.org/officeDocument/2006/relationships/image" Target="../media/image51.jpeg"/><Relationship Id="rId2" Type="http://schemas.openxmlformats.org/officeDocument/2006/relationships/hyperlink" Target="http://signup.com/go/Reception2017" TargetMode="External"/><Relationship Id="rId1" Type="http://schemas.openxmlformats.org/officeDocument/2006/relationships/slideLayout" Target="../slideLayouts/slideLayout4.xml"/><Relationship Id="rId6" Type="http://schemas.openxmlformats.org/officeDocument/2006/relationships/hyperlink" Target="https://signup.com/client/invitation/dbf069787b43a70ce43494faa12e8f93465fbc33/1754459/true#!1754459/true/false" TargetMode="External"/><Relationship Id="rId5" Type="http://schemas.openxmlformats.org/officeDocument/2006/relationships/image" Target="../media/image3.jpe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hyperlink" Target="mailto:volunteers@vanfirecharities.com" TargetMode="External"/><Relationship Id="rId2" Type="http://schemas.openxmlformats.org/officeDocument/2006/relationships/image" Target="../media/image53.jpeg"/><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signup.com/Activities#!/create" TargetMode="External"/><Relationship Id="rId18" Type="http://schemas.openxmlformats.org/officeDocument/2006/relationships/image" Target="../media/image19.jpeg"/><Relationship Id="rId3" Type="http://schemas.openxmlformats.org/officeDocument/2006/relationships/image" Target="../media/image3.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1.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jpeg"/><Relationship Id="rId10" Type="http://schemas.openxmlformats.org/officeDocument/2006/relationships/image" Target="../media/image26.jpeg"/><Relationship Id="rId4" Type="http://schemas.openxmlformats.org/officeDocument/2006/relationships/image" Target="../media/image3.jpe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jpe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4.png"/><Relationship Id="rId10" Type="http://schemas.openxmlformats.org/officeDocument/2006/relationships/hyperlink" Target="https://signup.com/Activities#!/1754459/reports" TargetMode="External"/><Relationship Id="rId4" Type="http://schemas.openxmlformats.org/officeDocument/2006/relationships/image" Target="../media/image5.jpe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15002475_966361556802558_5440840038898236171_o-filtered.jpeg"/>
          <p:cNvPicPr>
            <a:picLocks noChangeAspect="1"/>
          </p:cNvPicPr>
          <p:nvPr/>
        </p:nvPicPr>
        <p:blipFill>
          <a:blip r:embed="rId2">
            <a:extLst/>
          </a:blip>
          <a:srcRect t="45" r="65655" b="60754"/>
          <a:stretch>
            <a:fillRect/>
          </a:stretch>
        </p:blipFill>
        <p:spPr>
          <a:xfrm>
            <a:off x="-99377" y="-164906"/>
            <a:ext cx="13097760" cy="9963732"/>
          </a:xfrm>
          <a:prstGeom prst="rect">
            <a:avLst/>
          </a:prstGeom>
          <a:ln w="25400">
            <a:solidFill>
              <a:srgbClr val="000000"/>
            </a:solidFill>
            <a:miter lim="400000"/>
          </a:ln>
        </p:spPr>
      </p:pic>
      <p:sp>
        <p:nvSpPr>
          <p:cNvPr id="129" name="Shape 129"/>
          <p:cNvSpPr>
            <a:spLocks noGrp="1"/>
          </p:cNvSpPr>
          <p:nvPr>
            <p:ph type="title"/>
          </p:nvPr>
        </p:nvSpPr>
        <p:spPr>
          <a:xfrm>
            <a:off x="571500" y="5295900"/>
            <a:ext cx="11861800" cy="2209800"/>
          </a:xfrm>
          <a:prstGeom prst="rect">
            <a:avLst/>
          </a:prstGeom>
        </p:spPr>
        <p:txBody>
          <a:bodyPr/>
          <a:lstStyle>
            <a:lvl1pPr>
              <a:defRPr u="sng">
                <a:solidFill>
                  <a:srgbClr val="15A2D9"/>
                </a:solidFill>
                <a:hlinkClick r:id="rId3"/>
              </a:defRPr>
            </a:lvl1pPr>
          </a:lstStyle>
          <a:p>
            <a:pPr>
              <a:defRPr u="none"/>
            </a:pPr>
            <a:r>
              <a:rPr u="sng">
                <a:hlinkClick r:id="rId3"/>
              </a:rPr>
              <a:t>signup.com</a:t>
            </a:r>
          </a:p>
        </p:txBody>
      </p:sp>
      <p:sp>
        <p:nvSpPr>
          <p:cNvPr id="130" name="Shape 130"/>
          <p:cNvSpPr>
            <a:spLocks noGrp="1"/>
          </p:cNvSpPr>
          <p:nvPr>
            <p:ph type="body" sz="quarter" idx="1"/>
          </p:nvPr>
        </p:nvSpPr>
        <p:spPr>
          <a:xfrm>
            <a:off x="571500" y="7747000"/>
            <a:ext cx="11861800" cy="1231900"/>
          </a:xfrm>
          <a:prstGeom prst="rect">
            <a:avLst/>
          </a:prstGeom>
        </p:spPr>
        <p:txBody>
          <a:bodyPr/>
          <a:lstStyle>
            <a:lvl1pPr>
              <a:defRPr i="1">
                <a:solidFill>
                  <a:srgbClr val="FFFFFF"/>
                </a:solidFill>
                <a:latin typeface="Iowan Old Style Bold"/>
                <a:ea typeface="Iowan Old Style Bold"/>
                <a:cs typeface="Iowan Old Style Bold"/>
                <a:sym typeface="Iowan Old Style Bold"/>
              </a:defRPr>
            </a:lvl1pPr>
          </a:lstStyle>
          <a:p>
            <a:r>
              <a:t>Overview and  Interactive Demo</a:t>
            </a:r>
          </a:p>
        </p:txBody>
      </p:sp>
      <p:pic>
        <p:nvPicPr>
          <p:cNvPr id="131" name="Picture 130"/>
          <p:cNvPicPr>
            <a:picLocks/>
          </p:cNvPicPr>
          <p:nvPr/>
        </p:nvPicPr>
        <p:blipFill>
          <a:blip r:embed="rId4">
            <a:extLst/>
          </a:blip>
          <a:stretch>
            <a:fillRect/>
          </a:stretch>
        </p:blipFill>
        <p:spPr>
          <a:xfrm>
            <a:off x="929654" y="609701"/>
            <a:ext cx="11145492" cy="4677565"/>
          </a:xfrm>
          <a:prstGeom prst="rect">
            <a:avLst/>
          </a:prstGeom>
          <a:effectLst>
            <a:outerShdw blurRad="419100" dist="315170" dir="2757973" rotWithShape="0">
              <a:srgbClr val="FFFFFF"/>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31"/>
                                        </p:tgtEl>
                                        <p:attrNameLst>
                                          <p:attrName>style.visibility</p:attrName>
                                        </p:attrNameLst>
                                      </p:cBhvr>
                                      <p:to>
                                        <p:strVal val="visible"/>
                                      </p:to>
                                    </p:set>
                                    <p:animEffect transition="in" filter="wipe(left)">
                                      <p:cBhvr>
                                        <p:cTn id="7" dur="2000"/>
                                        <p:tgtEl>
                                          <p:spTgt spid="131"/>
                                        </p:tgtEl>
                                      </p:cBhvr>
                                    </p:animEffect>
                                  </p:childTnLst>
                                </p:cTn>
                              </p:par>
                            </p:childTnLst>
                          </p:cTn>
                        </p:par>
                        <p:par>
                          <p:cTn id="8" fill="hold">
                            <p:stCondLst>
                              <p:cond delay="2000"/>
                            </p:stCondLst>
                            <p:childTnLst>
                              <p:par>
                                <p:cTn id="9" presetID="1" presetClass="entr" presetSubtype="0" fill="hold" grpId="2" nodeType="afterEffect">
                                  <p:stCondLst>
                                    <p:cond delay="0"/>
                                  </p:stCondLst>
                                  <p:iterate type="lt">
                                    <p:tmAbs val="100"/>
                                  </p:iterate>
                                  <p:childTnLst>
                                    <p:set>
                                      <p:cBhvr>
                                        <p:cTn id="10" fill="hold"/>
                                        <p:tgtEl>
                                          <p:spTgt spid="129"/>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3" nodeType="afterEffect">
                                  <p:stCondLst>
                                    <p:cond delay="0"/>
                                  </p:stCondLst>
                                  <p:iterate>
                                    <p:tmAbs val="0"/>
                                  </p:iterate>
                                  <p:childTnLst>
                                    <p:set>
                                      <p:cBhvr>
                                        <p:cTn id="13" fill="hold"/>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2" animBg="1" advAuto="0"/>
      <p:bldP spid="130" grpId="3" animBg="1" advAuto="0"/>
      <p:bldP spid="131"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15002475_966361556802558_5440840038898236171_o.jpg"/>
          <p:cNvPicPr>
            <a:picLocks noChangeAspect="1"/>
          </p:cNvPicPr>
          <p:nvPr/>
        </p:nvPicPr>
        <p:blipFill>
          <a:blip r:embed="rId3">
            <a:extLst/>
          </a:blip>
          <a:srcRect t="31388" r="1444" b="49171"/>
          <a:stretch>
            <a:fillRect/>
          </a:stretch>
        </p:blipFill>
        <p:spPr>
          <a:xfrm>
            <a:off x="103" y="8054924"/>
            <a:ext cx="13004332" cy="1709609"/>
          </a:xfrm>
          <a:prstGeom prst="rect">
            <a:avLst/>
          </a:prstGeom>
          <a:ln w="12700">
            <a:miter lim="400000"/>
          </a:ln>
        </p:spPr>
      </p:pic>
      <p:sp>
        <p:nvSpPr>
          <p:cNvPr id="226" name="Shape 226"/>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27" name="Shape 227"/>
          <p:cNvSpPr>
            <a:spLocks noGrp="1"/>
          </p:cNvSpPr>
          <p:nvPr>
            <p:ph type="title"/>
          </p:nvPr>
        </p:nvSpPr>
        <p:spPr>
          <a:prstGeom prst="rect">
            <a:avLst/>
          </a:prstGeom>
        </p:spPr>
        <p:txBody>
          <a:bodyPr/>
          <a:lstStyle>
            <a:lvl1pPr defTabSz="543305">
              <a:spcBef>
                <a:spcPts val="2100"/>
              </a:spcBef>
              <a:defRPr sz="4836"/>
            </a:lvl1pPr>
          </a:lstStyle>
          <a:p>
            <a:r>
              <a:t>Messages</a:t>
            </a:r>
          </a:p>
        </p:txBody>
      </p:sp>
      <p:pic>
        <p:nvPicPr>
          <p:cNvPr id="228" name="12552928_781941168577932_8594382451069940106_n.jpg"/>
          <p:cNvPicPr>
            <a:picLocks noChangeAspect="1"/>
          </p:cNvPicPr>
          <p:nvPr/>
        </p:nvPicPr>
        <p:blipFill>
          <a:blip r:embed="rId4">
            <a:extLst/>
          </a:blip>
          <a:stretch>
            <a:fillRect/>
          </a:stretch>
        </p:blipFill>
        <p:spPr>
          <a:xfrm>
            <a:off x="11069414" y="74327"/>
            <a:ext cx="1394669" cy="1394669"/>
          </a:xfrm>
          <a:prstGeom prst="rect">
            <a:avLst/>
          </a:prstGeom>
          <a:ln w="12700">
            <a:miter lim="400000"/>
          </a:ln>
        </p:spPr>
      </p:pic>
      <p:pic>
        <p:nvPicPr>
          <p:cNvPr id="229" name="signup_logo.png"/>
          <p:cNvPicPr>
            <a:picLocks noChangeAspect="1"/>
          </p:cNvPicPr>
          <p:nvPr/>
        </p:nvPicPr>
        <p:blipFill>
          <a:blip r:embed="rId5">
            <a:extLst/>
          </a:blip>
          <a:stretch>
            <a:fillRect/>
          </a:stretch>
        </p:blipFill>
        <p:spPr>
          <a:xfrm>
            <a:off x="8578850" y="320811"/>
            <a:ext cx="2247900" cy="901701"/>
          </a:xfrm>
          <a:prstGeom prst="rect">
            <a:avLst/>
          </a:prstGeom>
          <a:ln w="12700">
            <a:miter lim="400000"/>
          </a:ln>
        </p:spPr>
      </p:pic>
      <p:grpSp>
        <p:nvGrpSpPr>
          <p:cNvPr id="232" name="Group 232"/>
          <p:cNvGrpSpPr/>
          <p:nvPr/>
        </p:nvGrpSpPr>
        <p:grpSpPr>
          <a:xfrm>
            <a:off x="224761" y="1927088"/>
            <a:ext cx="8496193" cy="4554110"/>
            <a:chOff x="0" y="0"/>
            <a:chExt cx="8496192" cy="4554109"/>
          </a:xfrm>
        </p:grpSpPr>
        <p:pic>
          <p:nvPicPr>
            <p:cNvPr id="231" name="Screen Shot 2016-12-29 at 2.23.13 PM.png"/>
            <p:cNvPicPr>
              <a:picLocks noChangeAspect="1"/>
            </p:cNvPicPr>
            <p:nvPr/>
          </p:nvPicPr>
          <p:blipFill>
            <a:blip r:embed="rId6">
              <a:extLst/>
            </a:blip>
            <a:stretch>
              <a:fillRect/>
            </a:stretch>
          </p:blipFill>
          <p:spPr>
            <a:xfrm>
              <a:off x="127000" y="88900"/>
              <a:ext cx="8242193" cy="4223910"/>
            </a:xfrm>
            <a:prstGeom prst="rect">
              <a:avLst/>
            </a:prstGeom>
            <a:ln>
              <a:noFill/>
            </a:ln>
            <a:effectLst/>
          </p:spPr>
        </p:pic>
        <p:pic>
          <p:nvPicPr>
            <p:cNvPr id="230" name="Picture 229"/>
            <p:cNvPicPr>
              <a:picLocks/>
            </p:cNvPicPr>
            <p:nvPr/>
          </p:nvPicPr>
          <p:blipFill>
            <a:blip r:embed="rId7">
              <a:extLst/>
            </a:blip>
            <a:stretch>
              <a:fillRect/>
            </a:stretch>
          </p:blipFill>
          <p:spPr>
            <a:xfrm>
              <a:off x="0" y="0"/>
              <a:ext cx="8496193" cy="4554110"/>
            </a:xfrm>
            <a:prstGeom prst="rect">
              <a:avLst/>
            </a:prstGeom>
            <a:effectLst/>
          </p:spPr>
        </p:pic>
      </p:grpSp>
      <p:grpSp>
        <p:nvGrpSpPr>
          <p:cNvPr id="235" name="Group 235"/>
          <p:cNvGrpSpPr/>
          <p:nvPr/>
        </p:nvGrpSpPr>
        <p:grpSpPr>
          <a:xfrm>
            <a:off x="6373253" y="2583091"/>
            <a:ext cx="6060523" cy="5350147"/>
            <a:chOff x="0" y="0"/>
            <a:chExt cx="6060522" cy="5350146"/>
          </a:xfrm>
        </p:grpSpPr>
        <p:pic>
          <p:nvPicPr>
            <p:cNvPr id="234" name="Screen Shot 2017-01-04 at 4.03.25 PM.png"/>
            <p:cNvPicPr>
              <a:picLocks noChangeAspect="1"/>
            </p:cNvPicPr>
            <p:nvPr/>
          </p:nvPicPr>
          <p:blipFill>
            <a:blip r:embed="rId8">
              <a:extLst/>
            </a:blip>
            <a:stretch>
              <a:fillRect/>
            </a:stretch>
          </p:blipFill>
          <p:spPr>
            <a:xfrm>
              <a:off x="127000" y="88900"/>
              <a:ext cx="5806523" cy="5019947"/>
            </a:xfrm>
            <a:prstGeom prst="rect">
              <a:avLst/>
            </a:prstGeom>
            <a:ln>
              <a:noFill/>
            </a:ln>
            <a:effectLst/>
          </p:spPr>
        </p:pic>
        <p:pic>
          <p:nvPicPr>
            <p:cNvPr id="233" name="Picture 232"/>
            <p:cNvPicPr>
              <a:picLocks/>
            </p:cNvPicPr>
            <p:nvPr/>
          </p:nvPicPr>
          <p:blipFill>
            <a:blip r:embed="rId9">
              <a:extLst/>
            </a:blip>
            <a:stretch>
              <a:fillRect/>
            </a:stretch>
          </p:blipFill>
          <p:spPr>
            <a:xfrm>
              <a:off x="0" y="0"/>
              <a:ext cx="6060523" cy="5350147"/>
            </a:xfrm>
            <a:prstGeom prst="rect">
              <a:avLst/>
            </a:prstGeom>
            <a:effectLst/>
          </p:spPr>
        </p:pic>
      </p:grpSp>
      <p:grpSp>
        <p:nvGrpSpPr>
          <p:cNvPr id="238" name="Group 238"/>
          <p:cNvGrpSpPr/>
          <p:nvPr/>
        </p:nvGrpSpPr>
        <p:grpSpPr>
          <a:xfrm>
            <a:off x="716623" y="3282514"/>
            <a:ext cx="5463088" cy="4280772"/>
            <a:chOff x="0" y="0"/>
            <a:chExt cx="5463086" cy="4280770"/>
          </a:xfrm>
        </p:grpSpPr>
        <p:pic>
          <p:nvPicPr>
            <p:cNvPr id="237" name="FullSizeRender-2.jpg"/>
            <p:cNvPicPr>
              <a:picLocks noChangeAspect="1"/>
            </p:cNvPicPr>
            <p:nvPr/>
          </p:nvPicPr>
          <p:blipFill>
            <a:blip r:embed="rId10">
              <a:extLst/>
            </a:blip>
            <a:stretch>
              <a:fillRect/>
            </a:stretch>
          </p:blipFill>
          <p:spPr>
            <a:xfrm>
              <a:off x="127000" y="88900"/>
              <a:ext cx="5209087" cy="3950571"/>
            </a:xfrm>
            <a:prstGeom prst="rect">
              <a:avLst/>
            </a:prstGeom>
            <a:ln>
              <a:noFill/>
            </a:ln>
            <a:effectLst/>
          </p:spPr>
        </p:pic>
        <p:pic>
          <p:nvPicPr>
            <p:cNvPr id="236" name="Picture 235"/>
            <p:cNvPicPr>
              <a:picLocks/>
            </p:cNvPicPr>
            <p:nvPr/>
          </p:nvPicPr>
          <p:blipFill>
            <a:blip r:embed="rId11">
              <a:extLst/>
            </a:blip>
            <a:stretch>
              <a:fillRect/>
            </a:stretch>
          </p:blipFill>
          <p:spPr>
            <a:xfrm>
              <a:off x="0" y="0"/>
              <a:ext cx="5463087" cy="4280771"/>
            </a:xfrm>
            <a:prstGeom prst="rect">
              <a:avLst/>
            </a:prstGeom>
            <a:effectLst/>
          </p:spPr>
        </p:pic>
      </p:grpSp>
      <p:grpSp>
        <p:nvGrpSpPr>
          <p:cNvPr id="241" name="Group 241"/>
          <p:cNvGrpSpPr/>
          <p:nvPr/>
        </p:nvGrpSpPr>
        <p:grpSpPr>
          <a:xfrm>
            <a:off x="2576843" y="1927088"/>
            <a:ext cx="9277972" cy="3882848"/>
            <a:chOff x="0" y="0"/>
            <a:chExt cx="9277971" cy="3882847"/>
          </a:xfrm>
        </p:grpSpPr>
        <p:pic>
          <p:nvPicPr>
            <p:cNvPr id="240" name="Screen Shot 2017-01-04 at 4.33.02 PM.png">
              <a:hlinkClick r:id="rId12"/>
            </p:cNvPr>
            <p:cNvPicPr>
              <a:picLocks noChangeAspect="1"/>
            </p:cNvPicPr>
            <p:nvPr/>
          </p:nvPicPr>
          <p:blipFill>
            <a:blip r:embed="rId13">
              <a:extLst/>
            </a:blip>
            <a:stretch>
              <a:fillRect/>
            </a:stretch>
          </p:blipFill>
          <p:spPr>
            <a:xfrm>
              <a:off x="127000" y="88900"/>
              <a:ext cx="9023972" cy="3552648"/>
            </a:xfrm>
            <a:prstGeom prst="rect">
              <a:avLst/>
            </a:prstGeom>
            <a:ln>
              <a:noFill/>
            </a:ln>
            <a:effectLst/>
          </p:spPr>
        </p:pic>
        <p:pic>
          <p:nvPicPr>
            <p:cNvPr id="239" name="Picture 238"/>
            <p:cNvPicPr>
              <a:picLocks/>
            </p:cNvPicPr>
            <p:nvPr/>
          </p:nvPicPr>
          <p:blipFill>
            <a:blip r:embed="rId14">
              <a:extLst/>
            </a:blip>
            <a:stretch>
              <a:fillRect/>
            </a:stretch>
          </p:blipFill>
          <p:spPr>
            <a:xfrm>
              <a:off x="0" y="0"/>
              <a:ext cx="9277972" cy="3882848"/>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1000"/>
                                  </p:stCondLst>
                                  <p:iterate>
                                    <p:tmAbs val="0"/>
                                  </p:iterate>
                                  <p:childTnLst>
                                    <p:set>
                                      <p:cBhvr>
                                        <p:cTn id="9" fill="hold"/>
                                        <p:tgtEl>
                                          <p:spTgt spid="23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3" nodeType="afterEffect">
                                  <p:stCondLst>
                                    <p:cond delay="1000"/>
                                  </p:stCondLst>
                                  <p:iterate>
                                    <p:tmAbs val="0"/>
                                  </p:iterate>
                                  <p:childTnLst>
                                    <p:set>
                                      <p:cBhvr>
                                        <p:cTn id="12" fill="hold"/>
                                        <p:tgtEl>
                                          <p:spTgt spid="23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4" nodeType="afterEffect">
                                  <p:stCondLst>
                                    <p:cond delay="1000"/>
                                  </p:stCondLst>
                                  <p:iterate>
                                    <p:tmAbs val="0"/>
                                  </p:iterate>
                                  <p:childTnLst>
                                    <p:set>
                                      <p:cBhvr>
                                        <p:cTn id="15" fill="hold"/>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animBg="1" advAuto="0"/>
      <p:bldP spid="235" grpId="2" animBg="1" advAuto="0"/>
      <p:bldP spid="238" grpId="3" animBg="1" advAuto="0"/>
      <p:bldP spid="241"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15002475_966361556802558_5440840038898236171_o.jpg"/>
          <p:cNvPicPr>
            <a:picLocks noChangeAspect="1"/>
          </p:cNvPicPr>
          <p:nvPr/>
        </p:nvPicPr>
        <p:blipFill>
          <a:blip r:embed="rId2">
            <a:extLst/>
          </a:blip>
          <a:srcRect t="31388" r="1444" b="49171"/>
          <a:stretch>
            <a:fillRect/>
          </a:stretch>
        </p:blipFill>
        <p:spPr>
          <a:xfrm>
            <a:off x="103" y="8054924"/>
            <a:ext cx="13004332" cy="1709609"/>
          </a:xfrm>
          <a:prstGeom prst="rect">
            <a:avLst/>
          </a:prstGeom>
          <a:ln w="12700">
            <a:miter lim="400000"/>
          </a:ln>
        </p:spPr>
      </p:pic>
      <p:sp>
        <p:nvSpPr>
          <p:cNvPr id="246" name="Shape 246"/>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7" name="Shape 247"/>
          <p:cNvSpPr>
            <a:spLocks noGrp="1"/>
          </p:cNvSpPr>
          <p:nvPr>
            <p:ph type="title"/>
          </p:nvPr>
        </p:nvSpPr>
        <p:spPr>
          <a:prstGeom prst="rect">
            <a:avLst/>
          </a:prstGeom>
        </p:spPr>
        <p:txBody>
          <a:bodyPr/>
          <a:lstStyle>
            <a:lvl1pPr defTabSz="543305">
              <a:spcBef>
                <a:spcPts val="2100"/>
              </a:spcBef>
              <a:defRPr sz="4836"/>
            </a:lvl1pPr>
          </a:lstStyle>
          <a:p>
            <a:r>
              <a:t>Invites</a:t>
            </a:r>
          </a:p>
        </p:txBody>
      </p:sp>
      <p:pic>
        <p:nvPicPr>
          <p:cNvPr id="248" name="12552928_781941168577932_8594382451069940106_n.jpg"/>
          <p:cNvPicPr>
            <a:picLocks noChangeAspect="1"/>
          </p:cNvPicPr>
          <p:nvPr/>
        </p:nvPicPr>
        <p:blipFill>
          <a:blip r:embed="rId3">
            <a:extLst/>
          </a:blip>
          <a:stretch>
            <a:fillRect/>
          </a:stretch>
        </p:blipFill>
        <p:spPr>
          <a:xfrm>
            <a:off x="11069414" y="74327"/>
            <a:ext cx="1394669" cy="1394669"/>
          </a:xfrm>
          <a:prstGeom prst="rect">
            <a:avLst/>
          </a:prstGeom>
          <a:ln w="12700">
            <a:miter lim="400000"/>
          </a:ln>
        </p:spPr>
      </p:pic>
      <p:pic>
        <p:nvPicPr>
          <p:cNvPr id="249" name="signup_logo.png"/>
          <p:cNvPicPr>
            <a:picLocks noChangeAspect="1"/>
          </p:cNvPicPr>
          <p:nvPr/>
        </p:nvPicPr>
        <p:blipFill>
          <a:blip r:embed="rId4">
            <a:extLst/>
          </a:blip>
          <a:stretch>
            <a:fillRect/>
          </a:stretch>
        </p:blipFill>
        <p:spPr>
          <a:xfrm>
            <a:off x="8578850" y="320811"/>
            <a:ext cx="2247900" cy="901701"/>
          </a:xfrm>
          <a:prstGeom prst="rect">
            <a:avLst/>
          </a:prstGeom>
          <a:ln w="12700">
            <a:miter lim="400000"/>
          </a:ln>
        </p:spPr>
      </p:pic>
      <p:grpSp>
        <p:nvGrpSpPr>
          <p:cNvPr id="252" name="Group 252"/>
          <p:cNvGrpSpPr/>
          <p:nvPr/>
        </p:nvGrpSpPr>
        <p:grpSpPr>
          <a:xfrm>
            <a:off x="37173" y="1927088"/>
            <a:ext cx="8726458" cy="4601585"/>
            <a:chOff x="0" y="0"/>
            <a:chExt cx="8726456" cy="4601583"/>
          </a:xfrm>
        </p:grpSpPr>
        <p:pic>
          <p:nvPicPr>
            <p:cNvPr id="251" name="Screen Shot 2016-12-29 at 2.23.43 PM.png"/>
            <p:cNvPicPr>
              <a:picLocks noChangeAspect="1"/>
            </p:cNvPicPr>
            <p:nvPr/>
          </p:nvPicPr>
          <p:blipFill>
            <a:blip r:embed="rId5">
              <a:extLst/>
            </a:blip>
            <a:srcRect/>
            <a:stretch>
              <a:fillRect/>
            </a:stretch>
          </p:blipFill>
          <p:spPr>
            <a:xfrm>
              <a:off x="127000" y="88900"/>
              <a:ext cx="8472457" cy="4271384"/>
            </a:xfrm>
            <a:prstGeom prst="rect">
              <a:avLst/>
            </a:prstGeom>
            <a:ln>
              <a:noFill/>
            </a:ln>
            <a:effectLst/>
          </p:spPr>
        </p:pic>
        <p:pic>
          <p:nvPicPr>
            <p:cNvPr id="250" name="Picture 249"/>
            <p:cNvPicPr>
              <a:picLocks/>
            </p:cNvPicPr>
            <p:nvPr/>
          </p:nvPicPr>
          <p:blipFill>
            <a:blip r:embed="rId6">
              <a:extLst/>
            </a:blip>
            <a:stretch>
              <a:fillRect/>
            </a:stretch>
          </p:blipFill>
          <p:spPr>
            <a:xfrm>
              <a:off x="0" y="0"/>
              <a:ext cx="8726457" cy="4601584"/>
            </a:xfrm>
            <a:prstGeom prst="rect">
              <a:avLst/>
            </a:prstGeom>
            <a:effectLst/>
          </p:spPr>
        </p:pic>
      </p:grpSp>
      <p:grpSp>
        <p:nvGrpSpPr>
          <p:cNvPr id="255" name="Group 255"/>
          <p:cNvGrpSpPr/>
          <p:nvPr/>
        </p:nvGrpSpPr>
        <p:grpSpPr>
          <a:xfrm>
            <a:off x="3209229" y="2964771"/>
            <a:ext cx="4421457" cy="5068658"/>
            <a:chOff x="0" y="0"/>
            <a:chExt cx="4421455" cy="5068656"/>
          </a:xfrm>
        </p:grpSpPr>
        <p:pic>
          <p:nvPicPr>
            <p:cNvPr id="254" name="Screen Shot 2017-01-04 at 3.38.59 PM.png"/>
            <p:cNvPicPr>
              <a:picLocks noChangeAspect="1"/>
            </p:cNvPicPr>
            <p:nvPr/>
          </p:nvPicPr>
          <p:blipFill>
            <a:blip r:embed="rId7">
              <a:extLst/>
            </a:blip>
            <a:stretch>
              <a:fillRect/>
            </a:stretch>
          </p:blipFill>
          <p:spPr>
            <a:xfrm>
              <a:off x="127000" y="88900"/>
              <a:ext cx="4167456" cy="4738457"/>
            </a:xfrm>
            <a:prstGeom prst="rect">
              <a:avLst/>
            </a:prstGeom>
            <a:ln>
              <a:noFill/>
            </a:ln>
            <a:effectLst/>
          </p:spPr>
        </p:pic>
        <p:pic>
          <p:nvPicPr>
            <p:cNvPr id="253" name="Picture 252"/>
            <p:cNvPicPr>
              <a:picLocks/>
            </p:cNvPicPr>
            <p:nvPr/>
          </p:nvPicPr>
          <p:blipFill>
            <a:blip r:embed="rId8">
              <a:extLst/>
            </a:blip>
            <a:stretch>
              <a:fillRect/>
            </a:stretch>
          </p:blipFill>
          <p:spPr>
            <a:xfrm>
              <a:off x="0" y="0"/>
              <a:ext cx="4421456" cy="5068657"/>
            </a:xfrm>
            <a:prstGeom prst="rect">
              <a:avLst/>
            </a:prstGeom>
            <a:effectLst/>
          </p:spPr>
        </p:pic>
      </p:grpSp>
      <p:grpSp>
        <p:nvGrpSpPr>
          <p:cNvPr id="258" name="Group 258"/>
          <p:cNvGrpSpPr/>
          <p:nvPr/>
        </p:nvGrpSpPr>
        <p:grpSpPr>
          <a:xfrm>
            <a:off x="6719801" y="1701800"/>
            <a:ext cx="5424131" cy="4466304"/>
            <a:chOff x="0" y="0"/>
            <a:chExt cx="5424130" cy="4466303"/>
          </a:xfrm>
        </p:grpSpPr>
        <p:pic>
          <p:nvPicPr>
            <p:cNvPr id="257" name="Screen Shot 2017-01-04 at 3.40.38 PM.png">
              <a:hlinkClick r:id="rId9"/>
            </p:cNvPr>
            <p:cNvPicPr>
              <a:picLocks noChangeAspect="1"/>
            </p:cNvPicPr>
            <p:nvPr/>
          </p:nvPicPr>
          <p:blipFill>
            <a:blip r:embed="rId10">
              <a:extLst/>
            </a:blip>
            <a:stretch>
              <a:fillRect/>
            </a:stretch>
          </p:blipFill>
          <p:spPr>
            <a:xfrm>
              <a:off x="127000" y="88900"/>
              <a:ext cx="5170131" cy="4136104"/>
            </a:xfrm>
            <a:prstGeom prst="rect">
              <a:avLst/>
            </a:prstGeom>
            <a:ln>
              <a:noFill/>
            </a:ln>
            <a:effectLst/>
          </p:spPr>
        </p:pic>
        <p:pic>
          <p:nvPicPr>
            <p:cNvPr id="256" name="Picture 255"/>
            <p:cNvPicPr>
              <a:picLocks/>
            </p:cNvPicPr>
            <p:nvPr/>
          </p:nvPicPr>
          <p:blipFill>
            <a:blip r:embed="rId11">
              <a:extLst/>
            </a:blip>
            <a:stretch>
              <a:fillRect/>
            </a:stretch>
          </p:blipFill>
          <p:spPr>
            <a:xfrm>
              <a:off x="0" y="0"/>
              <a:ext cx="5424131" cy="4466304"/>
            </a:xfrm>
            <a:prstGeom prst="rect">
              <a:avLst/>
            </a:prstGeom>
            <a:effectLst/>
          </p:spPr>
        </p:pic>
      </p:grpSp>
      <p:grpSp>
        <p:nvGrpSpPr>
          <p:cNvPr id="261" name="Group 261"/>
          <p:cNvGrpSpPr/>
          <p:nvPr/>
        </p:nvGrpSpPr>
        <p:grpSpPr>
          <a:xfrm>
            <a:off x="7717818" y="5450190"/>
            <a:ext cx="4675456" cy="2466281"/>
            <a:chOff x="0" y="0"/>
            <a:chExt cx="4675455" cy="2466279"/>
          </a:xfrm>
        </p:grpSpPr>
        <p:pic>
          <p:nvPicPr>
            <p:cNvPr id="260" name="Screen Shot 2017-01-05 at 9.07.29 AM.png"/>
            <p:cNvPicPr>
              <a:picLocks noChangeAspect="1"/>
            </p:cNvPicPr>
            <p:nvPr/>
          </p:nvPicPr>
          <p:blipFill>
            <a:blip r:embed="rId12">
              <a:extLst/>
            </a:blip>
            <a:stretch>
              <a:fillRect/>
            </a:stretch>
          </p:blipFill>
          <p:spPr>
            <a:xfrm>
              <a:off x="127000" y="88900"/>
              <a:ext cx="4421456" cy="2136080"/>
            </a:xfrm>
            <a:prstGeom prst="rect">
              <a:avLst/>
            </a:prstGeom>
            <a:ln>
              <a:noFill/>
            </a:ln>
            <a:effectLst/>
          </p:spPr>
        </p:pic>
        <p:pic>
          <p:nvPicPr>
            <p:cNvPr id="259" name="Picture 258"/>
            <p:cNvPicPr>
              <a:picLocks/>
            </p:cNvPicPr>
            <p:nvPr/>
          </p:nvPicPr>
          <p:blipFill>
            <a:blip r:embed="rId13">
              <a:extLst/>
            </a:blip>
            <a:stretch>
              <a:fillRect/>
            </a:stretch>
          </p:blipFill>
          <p:spPr>
            <a:xfrm>
              <a:off x="0" y="0"/>
              <a:ext cx="4675456" cy="2466280"/>
            </a:xfrm>
            <a:prstGeom prst="rect">
              <a:avLst/>
            </a:prstGeom>
            <a:effectLst/>
          </p:spPr>
        </p:pic>
      </p:grpSp>
      <p:sp>
        <p:nvSpPr>
          <p:cNvPr id="262" name="Shape 262"/>
          <p:cNvSpPr/>
          <p:nvPr/>
        </p:nvSpPr>
        <p:spPr>
          <a:xfrm>
            <a:off x="10253133" y="6068674"/>
            <a:ext cx="1751542" cy="723901"/>
          </a:xfrm>
          <a:prstGeom prst="roundRect">
            <a:avLst>
              <a:gd name="adj" fmla="val 26316"/>
            </a:avLst>
          </a:prstGeom>
          <a:solidFill>
            <a:srgbClr val="FFFFFF"/>
          </a:solidFill>
          <a:ln w="12700">
            <a:miter lim="400000"/>
          </a:ln>
        </p:spPr>
        <p:txBody>
          <a:bodyPr lIns="50800" tIns="50800" rIns="50800" bIns="50800" anchor="ctr"/>
          <a:lstStyle/>
          <a:p>
            <a:pPr algn="ctr">
              <a:spcBef>
                <a:spcPts val="0"/>
              </a:spcBef>
              <a:defRPr sz="2400" spc="0">
                <a:solidFill>
                  <a:srgbClr val="FFFFFF"/>
                </a:solidFill>
                <a:latin typeface="DIN Alternate"/>
                <a:ea typeface="DIN Alternate"/>
                <a:cs typeface="DIN Alternate"/>
                <a:sym typeface="DIN Alternate"/>
              </a:defRPr>
            </a:pPr>
            <a:endParaRPr/>
          </a:p>
        </p:txBody>
      </p:sp>
      <p:sp>
        <p:nvSpPr>
          <p:cNvPr id="263" name="Shape 263"/>
          <p:cNvSpPr/>
          <p:nvPr/>
        </p:nvSpPr>
        <p:spPr>
          <a:xfrm>
            <a:off x="7789333" y="6715166"/>
            <a:ext cx="1600201" cy="506186"/>
          </a:xfrm>
          <a:prstGeom prst="roundRect">
            <a:avLst>
              <a:gd name="adj" fmla="val 37634"/>
            </a:avLst>
          </a:prstGeom>
          <a:solidFill>
            <a:srgbClr val="FFFFFF"/>
          </a:solidFill>
          <a:ln w="12700">
            <a:miter lim="400000"/>
          </a:ln>
        </p:spPr>
        <p:txBody>
          <a:bodyPr lIns="50800" tIns="50800" rIns="50800" bIns="50800" anchor="ctr"/>
          <a:lstStyle/>
          <a:p>
            <a:pPr algn="ctr">
              <a:spcBef>
                <a:spcPts val="0"/>
              </a:spcBef>
              <a:defRPr sz="2400" spc="0">
                <a:solidFill>
                  <a:srgbClr val="FFFFFF"/>
                </a:solidFill>
                <a:latin typeface="DIN Alternate"/>
                <a:ea typeface="DIN Alternate"/>
                <a:cs typeface="DIN Alternate"/>
                <a:sym typeface="DIN Alternate"/>
              </a:defRPr>
            </a:pPr>
            <a:endParaRPr/>
          </a:p>
        </p:txBody>
      </p:sp>
      <p:sp>
        <p:nvSpPr>
          <p:cNvPr id="264" name="Shape 264"/>
          <p:cNvSpPr/>
          <p:nvPr/>
        </p:nvSpPr>
        <p:spPr>
          <a:xfrm>
            <a:off x="7979833" y="7395147"/>
            <a:ext cx="1270001" cy="177801"/>
          </a:xfrm>
          <a:prstGeom prst="roundRect">
            <a:avLst>
              <a:gd name="adj" fmla="val 50000"/>
            </a:avLst>
          </a:prstGeom>
          <a:solidFill>
            <a:srgbClr val="FFFFFF"/>
          </a:solidFill>
          <a:ln w="12700">
            <a:miter lim="400000"/>
          </a:ln>
        </p:spPr>
        <p:txBody>
          <a:bodyPr lIns="50800" tIns="50800" rIns="50800" bIns="50800" anchor="ctr"/>
          <a:lstStyle/>
          <a:p>
            <a:pPr algn="ctr">
              <a:spcBef>
                <a:spcPts val="0"/>
              </a:spcBef>
              <a:defRPr sz="2400" spc="0">
                <a:solidFill>
                  <a:srgbClr val="FFFFFF"/>
                </a:solidFill>
                <a:latin typeface="DIN Alternate"/>
                <a:ea typeface="DIN Alternate"/>
                <a:cs typeface="DIN Alternate"/>
                <a:sym typeface="DIN Alternate"/>
              </a:defRPr>
            </a:pPr>
            <a:endParaRPr/>
          </a:p>
        </p:txBody>
      </p:sp>
      <p:sp>
        <p:nvSpPr>
          <p:cNvPr id="265" name="Shape 265"/>
          <p:cNvSpPr/>
          <p:nvPr/>
        </p:nvSpPr>
        <p:spPr>
          <a:xfrm>
            <a:off x="8058880" y="7292516"/>
            <a:ext cx="4573715" cy="35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700" spc="17">
                <a:solidFill>
                  <a:srgbClr val="15A2D9"/>
                </a:solidFill>
                <a:latin typeface="Cooper Black"/>
                <a:ea typeface="Cooper Black"/>
                <a:cs typeface="Cooper Black"/>
                <a:sym typeface="Cooper Black"/>
              </a:defRPr>
            </a:lvl1pPr>
          </a:lstStyle>
          <a:p>
            <a:r>
              <a:t>http://signup.com/go/A16xuH</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1000"/>
                                  </p:stCondLst>
                                  <p:iterate>
                                    <p:tmAbs val="0"/>
                                  </p:iterate>
                                  <p:childTnLst>
                                    <p:set>
                                      <p:cBhvr>
                                        <p:cTn id="9" fill="hold"/>
                                        <p:tgtEl>
                                          <p:spTgt spid="25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3" nodeType="afterEffect">
                                  <p:stCondLst>
                                    <p:cond delay="1000"/>
                                  </p:stCondLst>
                                  <p:iterate>
                                    <p:tmAbs val="0"/>
                                  </p:iterate>
                                  <p:childTnLst>
                                    <p:set>
                                      <p:cBhvr>
                                        <p:cTn id="12" fill="hold"/>
                                        <p:tgtEl>
                                          <p:spTgt spid="25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4" nodeType="afterEffect">
                                  <p:stCondLst>
                                    <p:cond delay="1000"/>
                                  </p:stCondLst>
                                  <p:iterate>
                                    <p:tmAbs val="0"/>
                                  </p:iterate>
                                  <p:childTnLst>
                                    <p:set>
                                      <p:cBhvr>
                                        <p:cTn id="15" fill="hold"/>
                                        <p:tgtEl>
                                          <p:spTgt spid="261"/>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5" nodeType="afterEffect">
                                  <p:stCondLst>
                                    <p:cond delay="0"/>
                                  </p:stCondLst>
                                  <p:iterate type="lt">
                                    <p:tmAbs val="100"/>
                                  </p:iterate>
                                  <p:childTnLst>
                                    <p:set>
                                      <p:cBhvr>
                                        <p:cTn id="18" fill="hold"/>
                                        <p:tgtEl>
                                          <p:spTgt spid="26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6" nodeType="afterEffect">
                                  <p:stCondLst>
                                    <p:cond delay="300"/>
                                  </p:stCondLst>
                                  <p:iterate>
                                    <p:tmAbs val="0"/>
                                  </p:iterate>
                                  <p:childTnLst>
                                    <p:set>
                                      <p:cBhvr>
                                        <p:cTn id="21" fill="hold">
                                          <p:stCondLst>
                                            <p:cond delay="0"/>
                                          </p:stCondLst>
                                        </p:cTn>
                                        <p:tgtEl>
                                          <p:spTgt spid="262"/>
                                        </p:tgtEl>
                                        <p:attrNameLst>
                                          <p:attrName>style.visibility</p:attrName>
                                        </p:attrNameLst>
                                      </p:cBhvr>
                                      <p:to>
                                        <p:strVal val="hidden"/>
                                      </p:to>
                                    </p:set>
                                  </p:childTnLst>
                                </p:cTn>
                              </p:par>
                            </p:childTnLst>
                          </p:cTn>
                        </p:par>
                        <p:par>
                          <p:cTn id="22" fill="hold">
                            <p:stCondLst>
                              <p:cond delay="3300"/>
                            </p:stCondLst>
                            <p:childTnLst>
                              <p:par>
                                <p:cTn id="23" presetID="1" presetClass="exit" presetSubtype="0" fill="hold" grpId="7" nodeType="afterEffect">
                                  <p:stCondLst>
                                    <p:cond delay="700"/>
                                  </p:stCondLst>
                                  <p:iterate>
                                    <p:tmAbs val="0"/>
                                  </p:iterate>
                                  <p:childTnLst>
                                    <p:set>
                                      <p:cBhvr>
                                        <p:cTn id="24" fill="hold">
                                          <p:stCondLst>
                                            <p:cond delay="0"/>
                                          </p:stCondLst>
                                        </p:cTn>
                                        <p:tgtEl>
                                          <p:spTgt spid="2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1" animBg="1" advAuto="0"/>
      <p:bldP spid="255" grpId="2" animBg="1" advAuto="0"/>
      <p:bldP spid="258" grpId="3" animBg="1" advAuto="0"/>
      <p:bldP spid="261" grpId="4" animBg="1" advAuto="0"/>
      <p:bldP spid="262" grpId="6" animBg="1" advAuto="0"/>
      <p:bldP spid="263" grpId="7" animBg="1" advAuto="0"/>
      <p:bldP spid="265" grpId="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body" idx="14"/>
          </p:nvPr>
        </p:nvSpPr>
        <p:spPr>
          <a:xfrm flipV="1">
            <a:off x="706966" y="3840690"/>
            <a:ext cx="6451601" cy="3"/>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68" name="Shape 268"/>
          <p:cNvSpPr>
            <a:spLocks noGrp="1"/>
          </p:cNvSpPr>
          <p:nvPr>
            <p:ph type="title"/>
          </p:nvPr>
        </p:nvSpPr>
        <p:spPr>
          <a:xfrm>
            <a:off x="165100" y="58671"/>
            <a:ext cx="6451600" cy="3425363"/>
          </a:xfrm>
          <a:prstGeom prst="rect">
            <a:avLst/>
          </a:prstGeom>
        </p:spPr>
        <p:txBody>
          <a:bodyPr/>
          <a:lstStyle/>
          <a:p>
            <a:r>
              <a:t>Interactive Demo</a:t>
            </a:r>
          </a:p>
        </p:txBody>
      </p:sp>
      <p:sp>
        <p:nvSpPr>
          <p:cNvPr id="269" name="Shape 269"/>
          <p:cNvSpPr>
            <a:spLocks noGrp="1"/>
          </p:cNvSpPr>
          <p:nvPr>
            <p:ph type="body" sz="quarter" idx="1"/>
          </p:nvPr>
        </p:nvSpPr>
        <p:spPr>
          <a:xfrm>
            <a:off x="173830" y="4197350"/>
            <a:ext cx="7517873" cy="1358900"/>
          </a:xfrm>
          <a:prstGeom prst="rect">
            <a:avLst/>
          </a:prstGeom>
        </p:spPr>
        <p:txBody>
          <a:bodyPr/>
          <a:lstStyle>
            <a:lvl1pPr>
              <a:defRPr sz="2600">
                <a:solidFill>
                  <a:srgbClr val="15A2D9"/>
                </a:solidFill>
                <a:latin typeface="Rockwell Extra Bold"/>
                <a:ea typeface="Rockwell Extra Bold"/>
                <a:cs typeface="Rockwell Extra Bold"/>
                <a:sym typeface="Rockwell Extra Bold"/>
                <a:hlinkClick r:id="rId2"/>
              </a:defRPr>
            </a:lvl1pPr>
          </a:lstStyle>
          <a:p>
            <a:r>
              <a:rPr>
                <a:hlinkClick r:id="rId2"/>
              </a:rPr>
              <a:t>http://signup.com/go/Reception2017</a:t>
            </a:r>
          </a:p>
        </p:txBody>
      </p:sp>
      <p:grpSp>
        <p:nvGrpSpPr>
          <p:cNvPr id="272" name="Group 272"/>
          <p:cNvGrpSpPr/>
          <p:nvPr/>
        </p:nvGrpSpPr>
        <p:grpSpPr>
          <a:xfrm>
            <a:off x="7834951" y="1001333"/>
            <a:ext cx="4621037" cy="6582534"/>
            <a:chOff x="0" y="0"/>
            <a:chExt cx="4621035" cy="6582533"/>
          </a:xfrm>
        </p:grpSpPr>
        <p:pic>
          <p:nvPicPr>
            <p:cNvPr id="271" name="FullSizeRender.jpg"/>
            <p:cNvPicPr>
              <a:picLocks noChangeAspect="1"/>
            </p:cNvPicPr>
            <p:nvPr/>
          </p:nvPicPr>
          <p:blipFill>
            <a:blip r:embed="rId3">
              <a:extLst/>
            </a:blip>
            <a:stretch>
              <a:fillRect/>
            </a:stretch>
          </p:blipFill>
          <p:spPr>
            <a:xfrm>
              <a:off x="127000" y="88900"/>
              <a:ext cx="4367036" cy="6252333"/>
            </a:xfrm>
            <a:prstGeom prst="rect">
              <a:avLst/>
            </a:prstGeom>
            <a:ln>
              <a:noFill/>
            </a:ln>
            <a:effectLst/>
          </p:spPr>
        </p:pic>
        <p:pic>
          <p:nvPicPr>
            <p:cNvPr id="270" name="Picture 269"/>
            <p:cNvPicPr>
              <a:picLocks/>
            </p:cNvPicPr>
            <p:nvPr/>
          </p:nvPicPr>
          <p:blipFill>
            <a:blip r:embed="rId4">
              <a:extLst/>
            </a:blip>
            <a:stretch>
              <a:fillRect/>
            </a:stretch>
          </p:blipFill>
          <p:spPr>
            <a:xfrm>
              <a:off x="0" y="-1"/>
              <a:ext cx="4621036" cy="6582534"/>
            </a:xfrm>
            <a:prstGeom prst="rect">
              <a:avLst/>
            </a:prstGeom>
            <a:effectLst/>
          </p:spPr>
        </p:pic>
      </p:grpSp>
      <p:pic>
        <p:nvPicPr>
          <p:cNvPr id="273" name="15002475_966361556802558_5440840038898236171_o.jpg"/>
          <p:cNvPicPr>
            <a:picLocks noChangeAspect="1"/>
          </p:cNvPicPr>
          <p:nvPr/>
        </p:nvPicPr>
        <p:blipFill>
          <a:blip r:embed="rId5">
            <a:extLst/>
          </a:blip>
          <a:srcRect t="31388" r="1444" b="49171"/>
          <a:stretch>
            <a:fillRect/>
          </a:stretch>
        </p:blipFill>
        <p:spPr>
          <a:xfrm>
            <a:off x="103" y="8054924"/>
            <a:ext cx="13004332" cy="1709609"/>
          </a:xfrm>
          <a:prstGeom prst="rect">
            <a:avLst/>
          </a:prstGeom>
          <a:ln w="12700">
            <a:miter lim="400000"/>
          </a:ln>
        </p:spPr>
      </p:pic>
      <p:grpSp>
        <p:nvGrpSpPr>
          <p:cNvPr id="276" name="Group 276"/>
          <p:cNvGrpSpPr/>
          <p:nvPr/>
        </p:nvGrpSpPr>
        <p:grpSpPr>
          <a:xfrm>
            <a:off x="1103919" y="5092567"/>
            <a:ext cx="5386762" cy="2479545"/>
            <a:chOff x="0" y="0"/>
            <a:chExt cx="5386761" cy="2479543"/>
          </a:xfrm>
        </p:grpSpPr>
        <p:pic>
          <p:nvPicPr>
            <p:cNvPr id="275" name="FullSizeRender-1.jpg">
              <a:hlinkClick r:id="rId6"/>
            </p:cNvPr>
            <p:cNvPicPr>
              <a:picLocks noChangeAspect="1"/>
            </p:cNvPicPr>
            <p:nvPr/>
          </p:nvPicPr>
          <p:blipFill>
            <a:blip r:embed="rId7">
              <a:extLst/>
            </a:blip>
            <a:stretch>
              <a:fillRect/>
            </a:stretch>
          </p:blipFill>
          <p:spPr>
            <a:xfrm>
              <a:off x="127000" y="88900"/>
              <a:ext cx="5132762" cy="2149344"/>
            </a:xfrm>
            <a:prstGeom prst="rect">
              <a:avLst/>
            </a:prstGeom>
            <a:ln>
              <a:noFill/>
            </a:ln>
            <a:effectLst/>
          </p:spPr>
        </p:pic>
        <p:pic>
          <p:nvPicPr>
            <p:cNvPr id="274" name="Picture 273"/>
            <p:cNvPicPr>
              <a:picLocks/>
            </p:cNvPicPr>
            <p:nvPr/>
          </p:nvPicPr>
          <p:blipFill>
            <a:blip r:embed="rId8">
              <a:extLst/>
            </a:blip>
            <a:stretch>
              <a:fillRect/>
            </a:stretch>
          </p:blipFill>
          <p:spPr>
            <a:xfrm>
              <a:off x="0" y="0"/>
              <a:ext cx="5386762" cy="2479544"/>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500"/>
                                  </p:stCondLst>
                                  <p:iterate type="lt">
                                    <p:tmAbs val="100"/>
                                  </p:iterate>
                                  <p:childTnLst>
                                    <p:set>
                                      <p:cBhvr>
                                        <p:cTn id="6" fill="hold"/>
                                        <p:tgtEl>
                                          <p:spTgt spid="269"/>
                                        </p:tgtEl>
                                        <p:attrNameLst>
                                          <p:attrName>style.visibility</p:attrName>
                                        </p:attrNameLst>
                                      </p:cBhvr>
                                      <p:to>
                                        <p:strVal val="visible"/>
                                      </p:to>
                                    </p:set>
                                  </p:childTnLst>
                                </p:cTn>
                              </p:par>
                            </p:childTnLst>
                          </p:cTn>
                        </p:par>
                        <p:par>
                          <p:cTn id="7" fill="hold">
                            <p:stCondLst>
                              <p:cond delay="500"/>
                            </p:stCondLst>
                            <p:childTnLst>
                              <p:par>
                                <p:cTn id="8" presetID="9" presetClass="entr" fill="hold" grpId="2" nodeType="afterEffect">
                                  <p:stCondLst>
                                    <p:cond delay="600"/>
                                  </p:stCondLst>
                                  <p:iterate>
                                    <p:tmAbs val="0"/>
                                  </p:iterate>
                                  <p:childTnLst>
                                    <p:set>
                                      <p:cBhvr>
                                        <p:cTn id="9" fill="hold"/>
                                        <p:tgtEl>
                                          <p:spTgt spid="276"/>
                                        </p:tgtEl>
                                        <p:attrNameLst>
                                          <p:attrName>style.visibility</p:attrName>
                                        </p:attrNameLst>
                                      </p:cBhvr>
                                      <p:to>
                                        <p:strVal val="visible"/>
                                      </p:to>
                                    </p:set>
                                    <p:animEffect transition="in" filter="dissolve">
                                      <p:cBhvr>
                                        <p:cTn id="10" dur="1000"/>
                                        <p:tgtEl>
                                          <p:spTgt spid="276"/>
                                        </p:tgtEl>
                                      </p:cBhvr>
                                    </p:animEffect>
                                  </p:childTnLst>
                                </p:cTn>
                              </p:par>
                            </p:childTnLst>
                          </p:cTn>
                        </p:par>
                        <p:par>
                          <p:cTn id="11" fill="hold">
                            <p:stCondLst>
                              <p:cond delay="2100"/>
                            </p:stCondLst>
                            <p:childTnLst>
                              <p:par>
                                <p:cTn id="12" presetID="2" presetClass="entr" presetSubtype="1" fill="hold" grpId="3" nodeType="afterEffect">
                                  <p:stCondLst>
                                    <p:cond delay="500"/>
                                  </p:stCondLst>
                                  <p:iterate>
                                    <p:tmAbs val="0"/>
                                  </p:iterate>
                                  <p:childTnLst>
                                    <p:set>
                                      <p:cBhvr>
                                        <p:cTn id="13" fill="hold"/>
                                        <p:tgtEl>
                                          <p:spTgt spid="272"/>
                                        </p:tgtEl>
                                        <p:attrNameLst>
                                          <p:attrName>style.visibility</p:attrName>
                                        </p:attrNameLst>
                                      </p:cBhvr>
                                      <p:to>
                                        <p:strVal val="visible"/>
                                      </p:to>
                                    </p:set>
                                    <p:anim calcmode="lin" valueType="num">
                                      <p:cBhvr>
                                        <p:cTn id="14" dur="1500" fill="hold"/>
                                        <p:tgtEl>
                                          <p:spTgt spid="272"/>
                                        </p:tgtEl>
                                        <p:attrNameLst>
                                          <p:attrName>ppt_x</p:attrName>
                                        </p:attrNameLst>
                                      </p:cBhvr>
                                      <p:tavLst>
                                        <p:tav tm="0">
                                          <p:val>
                                            <p:strVal val="#ppt_x"/>
                                          </p:val>
                                        </p:tav>
                                        <p:tav tm="100000">
                                          <p:val>
                                            <p:strVal val="#ppt_x"/>
                                          </p:val>
                                        </p:tav>
                                      </p:tavLst>
                                    </p:anim>
                                    <p:anim calcmode="lin" valueType="num">
                                      <p:cBhvr>
                                        <p:cTn id="15" dur="1500" fill="hold"/>
                                        <p:tgtEl>
                                          <p:spTgt spid="2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1" animBg="1" advAuto="0"/>
      <p:bldP spid="272" grpId="3" animBg="1" advAuto="0"/>
      <p:bldP spid="276"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15676251_1006762092762504_4745387614733194314_o.jpg"/>
          <p:cNvPicPr>
            <a:picLocks noGrp="1" noChangeAspect="1"/>
          </p:cNvPicPr>
          <p:nvPr>
            <p:ph type="pic" idx="13"/>
          </p:nvPr>
        </p:nvPicPr>
        <p:blipFill>
          <a:blip r:embed="rId2">
            <a:extLst/>
          </a:blip>
          <a:srcRect t="12932" b="12932"/>
          <a:stretch>
            <a:fillRect/>
          </a:stretch>
        </p:blipFill>
        <p:spPr>
          <a:prstGeom prst="rect">
            <a:avLst/>
          </a:prstGeom>
        </p:spPr>
      </p:pic>
      <p:pic>
        <p:nvPicPr>
          <p:cNvPr id="279" name="13433075_862037457234969_1889570042513300162_o.jpg"/>
          <p:cNvPicPr>
            <a:picLocks noGrp="1" noChangeAspect="1"/>
          </p:cNvPicPr>
          <p:nvPr>
            <p:ph type="pic" idx="14"/>
          </p:nvPr>
        </p:nvPicPr>
        <p:blipFill>
          <a:blip r:embed="rId3">
            <a:extLst/>
          </a:blip>
          <a:srcRect l="18860" r="14018" b="16635"/>
          <a:stretch>
            <a:fillRect/>
          </a:stretch>
        </p:blipFill>
        <p:spPr>
          <a:xfrm>
            <a:off x="8127999" y="601671"/>
            <a:ext cx="4305301" cy="3563929"/>
          </a:xfrm>
          <a:prstGeom prst="rect">
            <a:avLst/>
          </a:prstGeom>
        </p:spPr>
      </p:pic>
      <p:pic>
        <p:nvPicPr>
          <p:cNvPr id="280" name="11252252_10153131019558789_6497966984368828195_n.jpg"/>
          <p:cNvPicPr>
            <a:picLocks noGrp="1" noChangeAspect="1"/>
          </p:cNvPicPr>
          <p:nvPr>
            <p:ph type="pic" idx="15"/>
          </p:nvPr>
        </p:nvPicPr>
        <p:blipFill>
          <a:blip r:embed="rId4">
            <a:extLst/>
          </a:blip>
          <a:srcRect l="10070" r="10070"/>
          <a:stretch>
            <a:fillRect/>
          </a:stretch>
        </p:blipFill>
        <p:spPr>
          <a:prstGeom prst="rect">
            <a:avLst/>
          </a:prstGeom>
        </p:spPr>
      </p:pic>
      <p:sp>
        <p:nvSpPr>
          <p:cNvPr id="281" name="Shape 281"/>
          <p:cNvSpPr>
            <a:spLocks noGrp="1"/>
          </p:cNvSpPr>
          <p:nvPr>
            <p:ph type="body" sz="quarter" idx="1"/>
          </p:nvPr>
        </p:nvSpPr>
        <p:spPr>
          <a:xfrm>
            <a:off x="537633" y="8220571"/>
            <a:ext cx="3227719" cy="995958"/>
          </a:xfrm>
          <a:prstGeom prst="rect">
            <a:avLst/>
          </a:prstGeom>
        </p:spPr>
        <p:txBody>
          <a:bodyPr/>
          <a:lstStyle>
            <a:lvl1pPr>
              <a:defRPr sz="5800" spc="58">
                <a:latin typeface="Goudy Old Style Italic"/>
                <a:ea typeface="Goudy Old Style Italic"/>
                <a:cs typeface="Goudy Old Style Italic"/>
                <a:sym typeface="Goudy Old Style Italic"/>
              </a:defRPr>
            </a:lvl1pPr>
          </a:lstStyle>
          <a:p>
            <a:r>
              <a:t>Thank you.</a:t>
            </a:r>
          </a:p>
        </p:txBody>
      </p:sp>
      <p:grpSp>
        <p:nvGrpSpPr>
          <p:cNvPr id="284" name="Group 284"/>
          <p:cNvGrpSpPr/>
          <p:nvPr/>
        </p:nvGrpSpPr>
        <p:grpSpPr>
          <a:xfrm>
            <a:off x="7073147" y="3178282"/>
            <a:ext cx="2025436" cy="2101636"/>
            <a:chOff x="0" y="0"/>
            <a:chExt cx="2025435" cy="2101635"/>
          </a:xfrm>
        </p:grpSpPr>
        <p:pic>
          <p:nvPicPr>
            <p:cNvPr id="283" name="12552928_781941168577932_8594382451069940106_n.jpg"/>
            <p:cNvPicPr>
              <a:picLocks noChangeAspect="1"/>
            </p:cNvPicPr>
            <p:nvPr/>
          </p:nvPicPr>
          <p:blipFill>
            <a:blip r:embed="rId5">
              <a:extLst/>
            </a:blip>
            <a:stretch>
              <a:fillRect/>
            </a:stretch>
          </p:blipFill>
          <p:spPr>
            <a:xfrm>
              <a:off x="127000" y="88900"/>
              <a:ext cx="1771436" cy="1771436"/>
            </a:xfrm>
            <a:prstGeom prst="rect">
              <a:avLst/>
            </a:prstGeom>
            <a:ln>
              <a:noFill/>
            </a:ln>
            <a:effectLst/>
          </p:spPr>
        </p:pic>
        <p:pic>
          <p:nvPicPr>
            <p:cNvPr id="282" name="Picture 281"/>
            <p:cNvPicPr>
              <a:picLocks/>
            </p:cNvPicPr>
            <p:nvPr/>
          </p:nvPicPr>
          <p:blipFill>
            <a:blip r:embed="rId6">
              <a:extLst/>
            </a:blip>
            <a:stretch>
              <a:fillRect/>
            </a:stretch>
          </p:blipFill>
          <p:spPr>
            <a:xfrm>
              <a:off x="0" y="0"/>
              <a:ext cx="2025436" cy="2101636"/>
            </a:xfrm>
            <a:prstGeom prst="rect">
              <a:avLst/>
            </a:prstGeom>
            <a:effectLst/>
          </p:spPr>
        </p:pic>
      </p:grpSp>
      <p:sp>
        <p:nvSpPr>
          <p:cNvPr id="285" name="Shape 285"/>
          <p:cNvSpPr/>
          <p:nvPr/>
        </p:nvSpPr>
        <p:spPr>
          <a:xfrm>
            <a:off x="6346641" y="8401050"/>
            <a:ext cx="6150668" cy="6350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100" spc="31"/>
            </a:pPr>
            <a:r>
              <a:t>info: </a:t>
            </a:r>
            <a:r>
              <a:rPr u="sng">
                <a:hlinkClick r:id="rId7"/>
              </a:rPr>
              <a:t>volunteers@vanfirecharities.com</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78"/>
                                        </p:tgtEl>
                                        <p:attrNameLst>
                                          <p:attrName>style.visibility</p:attrName>
                                        </p:attrNameLst>
                                      </p:cBhvr>
                                      <p:to>
                                        <p:strVal val="visible"/>
                                      </p:to>
                                    </p:set>
                                    <p:animEffect transition="in" filter="wipe(left)">
                                      <p:cBhvr>
                                        <p:cTn id="7" dur="1500"/>
                                        <p:tgtEl>
                                          <p:spTgt spid="278"/>
                                        </p:tgtEl>
                                      </p:cBhvr>
                                    </p:animEffect>
                                  </p:childTnLst>
                                </p:cTn>
                              </p:par>
                            </p:childTnLst>
                          </p:cTn>
                        </p:par>
                        <p:par>
                          <p:cTn id="8" fill="hold">
                            <p:stCondLst>
                              <p:cond delay="1500"/>
                            </p:stCondLst>
                            <p:childTnLst>
                              <p:par>
                                <p:cTn id="9" presetID="22" presetClass="entr" presetSubtype="8" fill="hold" grpId="2" nodeType="afterEffect">
                                  <p:stCondLst>
                                    <p:cond delay="0"/>
                                  </p:stCondLst>
                                  <p:iterate>
                                    <p:tmAbs val="0"/>
                                  </p:iterate>
                                  <p:childTnLst>
                                    <p:set>
                                      <p:cBhvr>
                                        <p:cTn id="10" fill="hold"/>
                                        <p:tgtEl>
                                          <p:spTgt spid="279"/>
                                        </p:tgtEl>
                                        <p:attrNameLst>
                                          <p:attrName>style.visibility</p:attrName>
                                        </p:attrNameLst>
                                      </p:cBhvr>
                                      <p:to>
                                        <p:strVal val="visible"/>
                                      </p:to>
                                    </p:set>
                                    <p:animEffect transition="in" filter="wipe(left)">
                                      <p:cBhvr>
                                        <p:cTn id="11" dur="1500"/>
                                        <p:tgtEl>
                                          <p:spTgt spid="279"/>
                                        </p:tgtEl>
                                      </p:cBhvr>
                                    </p:animEffect>
                                  </p:childTnLst>
                                </p:cTn>
                              </p:par>
                            </p:childTnLst>
                          </p:cTn>
                        </p:par>
                        <p:par>
                          <p:cTn id="12" fill="hold">
                            <p:stCondLst>
                              <p:cond delay="3000"/>
                            </p:stCondLst>
                            <p:childTnLst>
                              <p:par>
                                <p:cTn id="13" presetID="22" presetClass="entr" presetSubtype="8" fill="hold" grpId="3" nodeType="afterEffect">
                                  <p:stCondLst>
                                    <p:cond delay="0"/>
                                  </p:stCondLst>
                                  <p:iterate>
                                    <p:tmAbs val="0"/>
                                  </p:iterate>
                                  <p:childTnLst>
                                    <p:set>
                                      <p:cBhvr>
                                        <p:cTn id="14" fill="hold"/>
                                        <p:tgtEl>
                                          <p:spTgt spid="280"/>
                                        </p:tgtEl>
                                        <p:attrNameLst>
                                          <p:attrName>style.visibility</p:attrName>
                                        </p:attrNameLst>
                                      </p:cBhvr>
                                      <p:to>
                                        <p:strVal val="visible"/>
                                      </p:to>
                                    </p:set>
                                    <p:animEffect transition="in" filter="wipe(left)">
                                      <p:cBhvr>
                                        <p:cTn id="15" dur="1500"/>
                                        <p:tgtEl>
                                          <p:spTgt spid="280"/>
                                        </p:tgtEl>
                                      </p:cBhvr>
                                    </p:animEffect>
                                  </p:childTnLst>
                                </p:cTn>
                              </p:par>
                            </p:childTnLst>
                          </p:cTn>
                        </p:par>
                        <p:par>
                          <p:cTn id="16" fill="hold">
                            <p:stCondLst>
                              <p:cond delay="4500"/>
                            </p:stCondLst>
                            <p:childTnLst>
                              <p:par>
                                <p:cTn id="17" presetID="22" presetClass="entr" presetSubtype="8" fill="hold" grpId="4" nodeType="afterEffect">
                                  <p:stCondLst>
                                    <p:cond delay="0"/>
                                  </p:stCondLst>
                                  <p:iterate>
                                    <p:tmAbs val="0"/>
                                  </p:iterate>
                                  <p:childTnLst>
                                    <p:set>
                                      <p:cBhvr>
                                        <p:cTn id="18" fill="hold"/>
                                        <p:tgtEl>
                                          <p:spTgt spid="281"/>
                                        </p:tgtEl>
                                        <p:attrNameLst>
                                          <p:attrName>style.visibility</p:attrName>
                                        </p:attrNameLst>
                                      </p:cBhvr>
                                      <p:to>
                                        <p:strVal val="visible"/>
                                      </p:to>
                                    </p:set>
                                    <p:animEffect transition="in" filter="wipe(left)">
                                      <p:cBhvr>
                                        <p:cTn id="19" dur="1500"/>
                                        <p:tgtEl>
                                          <p:spTgt spid="281"/>
                                        </p:tgtEl>
                                      </p:cBhvr>
                                    </p:animEffect>
                                  </p:childTnLst>
                                </p:cTn>
                              </p:par>
                            </p:childTnLst>
                          </p:cTn>
                        </p:par>
                        <p:par>
                          <p:cTn id="20" fill="hold">
                            <p:stCondLst>
                              <p:cond delay="6000"/>
                            </p:stCondLst>
                            <p:childTnLst>
                              <p:par>
                                <p:cTn id="21" presetID="22" presetClass="entr" presetSubtype="8" fill="hold" grpId="5" nodeType="afterEffect">
                                  <p:stCondLst>
                                    <p:cond delay="0"/>
                                  </p:stCondLst>
                                  <p:iterate>
                                    <p:tmAbs val="0"/>
                                  </p:iterate>
                                  <p:childTnLst>
                                    <p:set>
                                      <p:cBhvr>
                                        <p:cTn id="22" fill="hold"/>
                                        <p:tgtEl>
                                          <p:spTgt spid="285"/>
                                        </p:tgtEl>
                                        <p:attrNameLst>
                                          <p:attrName>style.visibility</p:attrName>
                                        </p:attrNameLst>
                                      </p:cBhvr>
                                      <p:to>
                                        <p:strVal val="visible"/>
                                      </p:to>
                                    </p:set>
                                    <p:animEffect transition="in" filter="wipe(left)">
                                      <p:cBhvr>
                                        <p:cTn id="23" dur="1500"/>
                                        <p:tgtEl>
                                          <p:spTgt spid="285"/>
                                        </p:tgtEl>
                                      </p:cBhvr>
                                    </p:animEffect>
                                  </p:childTnLst>
                                </p:cTn>
                              </p:par>
                            </p:childTnLst>
                          </p:cTn>
                        </p:par>
                        <p:par>
                          <p:cTn id="24" fill="hold">
                            <p:stCondLst>
                              <p:cond delay="7500"/>
                            </p:stCondLst>
                            <p:childTnLst>
                              <p:par>
                                <p:cTn id="25" presetID="22" presetClass="entr" presetSubtype="4" fill="hold" grpId="6" nodeType="afterEffect">
                                  <p:stCondLst>
                                    <p:cond delay="1000"/>
                                  </p:stCondLst>
                                  <p:iterate>
                                    <p:tmAbs val="0"/>
                                  </p:iterate>
                                  <p:childTnLst>
                                    <p:set>
                                      <p:cBhvr>
                                        <p:cTn id="26" fill="hold"/>
                                        <p:tgtEl>
                                          <p:spTgt spid="284"/>
                                        </p:tgtEl>
                                        <p:attrNameLst>
                                          <p:attrName>style.visibility</p:attrName>
                                        </p:attrNameLst>
                                      </p:cBhvr>
                                      <p:to>
                                        <p:strVal val="visible"/>
                                      </p:to>
                                    </p:set>
                                    <p:animEffect transition="in" filter="wipe(down)">
                                      <p:cBhvr>
                                        <p:cTn id="27" dur="1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P spid="279" grpId="2" animBg="1" advAuto="0"/>
      <p:bldP spid="280" grpId="3" animBg="1" advAuto="0"/>
      <p:bldP spid="281" grpId="4" animBg="1" advAuto="0"/>
      <p:bldP spid="284" grpId="6" animBg="1" advAuto="0"/>
      <p:bldP spid="285" grpId="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15002475_966361556802558_5440840038898236171_o.jpg"/>
          <p:cNvPicPr>
            <a:picLocks noGrp="1" noChangeAspect="1"/>
          </p:cNvPicPr>
          <p:nvPr>
            <p:ph type="pic" idx="13"/>
          </p:nvPr>
        </p:nvPicPr>
        <p:blipFill>
          <a:blip r:embed="rId2">
            <a:extLst/>
          </a:blip>
          <a:srcRect l="28000" r="28000"/>
          <a:stretch>
            <a:fillRect/>
          </a:stretch>
        </p:blipFill>
        <p:spPr>
          <a:prstGeom prst="rect">
            <a:avLst/>
          </a:prstGeom>
        </p:spPr>
      </p:pic>
      <p:sp>
        <p:nvSpPr>
          <p:cNvPr id="134" name="Shape 134"/>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5" name="Shape 135"/>
          <p:cNvSpPr>
            <a:spLocks noGrp="1"/>
          </p:cNvSpPr>
          <p:nvPr>
            <p:ph type="title"/>
          </p:nvPr>
        </p:nvSpPr>
        <p:spPr>
          <a:prstGeom prst="rect">
            <a:avLst/>
          </a:prstGeom>
        </p:spPr>
        <p:txBody>
          <a:bodyPr/>
          <a:lstStyle>
            <a:lvl1pPr defTabSz="543305">
              <a:spcBef>
                <a:spcPts val="2100"/>
              </a:spcBef>
              <a:defRPr sz="4836"/>
            </a:lvl1pPr>
          </a:lstStyle>
          <a:p>
            <a:r>
              <a:t>Outline</a:t>
            </a:r>
          </a:p>
        </p:txBody>
      </p:sp>
      <p:sp>
        <p:nvSpPr>
          <p:cNvPr id="136" name="Shape 136"/>
          <p:cNvSpPr>
            <a:spLocks noGrp="1"/>
          </p:cNvSpPr>
          <p:nvPr>
            <p:ph type="body" sz="half" idx="1"/>
          </p:nvPr>
        </p:nvSpPr>
        <p:spPr>
          <a:prstGeom prst="rect">
            <a:avLst/>
          </a:prstGeom>
        </p:spPr>
        <p:txBody>
          <a:bodyPr/>
          <a:lstStyle/>
          <a:p>
            <a:r>
              <a:t>What is it?</a:t>
            </a:r>
          </a:p>
          <a:p>
            <a:r>
              <a:t>Benefits to the Organizers.</a:t>
            </a:r>
          </a:p>
          <a:p>
            <a:r>
              <a:t>How does it work?</a:t>
            </a:r>
          </a:p>
          <a:p>
            <a:r>
              <a:t>Why the volunteers like it.</a:t>
            </a:r>
          </a:p>
          <a:p>
            <a:r>
              <a:t>Reporting</a:t>
            </a:r>
          </a:p>
          <a:p>
            <a:r>
              <a:t>Messages</a:t>
            </a:r>
          </a:p>
          <a:p>
            <a:r>
              <a:t>Invites &amp; Social Media</a:t>
            </a:r>
          </a:p>
          <a:p>
            <a:r>
              <a:t>Interactive Demo</a:t>
            </a:r>
          </a:p>
        </p:txBody>
      </p:sp>
      <p:pic>
        <p:nvPicPr>
          <p:cNvPr id="137" name="signup_logo.png"/>
          <p:cNvPicPr>
            <a:picLocks noChangeAspect="1"/>
          </p:cNvPicPr>
          <p:nvPr/>
        </p:nvPicPr>
        <p:blipFill>
          <a:blip r:embed="rId3">
            <a:extLst/>
          </a:blip>
          <a:stretch>
            <a:fillRect/>
          </a:stretch>
        </p:blipFill>
        <p:spPr>
          <a:xfrm>
            <a:off x="-74960" y="6350"/>
            <a:ext cx="2247901" cy="9017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500"/>
                                  </p:stCondLst>
                                  <p:iterate type="lt">
                                    <p:tmAbs val="100"/>
                                  </p:iterate>
                                  <p:childTnLst>
                                    <p:set>
                                      <p:cBhvr>
                                        <p:cTn id="6" fill="hold"/>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idx="13"/>
          </p:nvPr>
        </p:nvSpPr>
        <p:spPr>
          <a:xfrm>
            <a:off x="1943100" y="3870536"/>
            <a:ext cx="10490200" cy="3454401"/>
          </a:xfrm>
          <a:prstGeom prst="rect">
            <a:avLst/>
          </a:prstGeom>
        </p:spPr>
        <p:txBody>
          <a:bodyPr/>
          <a:lstStyle/>
          <a:p>
            <a:r>
              <a:t>This online platform has greatly reduced the time it takes to organize events, and improves the experience for the volunteers.</a:t>
            </a:r>
          </a:p>
        </p:txBody>
      </p:sp>
      <p:sp>
        <p:nvSpPr>
          <p:cNvPr id="140" name="Shape 140"/>
          <p:cNvSpPr>
            <a:spLocks noGrp="1"/>
          </p:cNvSpPr>
          <p:nvPr>
            <p:ph type="body" idx="14"/>
          </p:nvPr>
        </p:nvSpPr>
        <p:spPr>
          <a:prstGeom prst="rect">
            <a:avLst/>
          </a:prstGeom>
        </p:spPr>
        <p:txBody>
          <a:bodyPr/>
          <a:lstStyle/>
          <a:p>
            <a:r>
              <a:t>-Nils Gorseth, Executive Director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3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2" nodeType="afterEffect">
                                  <p:stCondLst>
                                    <p:cond delay="200"/>
                                  </p:stCondLst>
                                  <p:iterate>
                                    <p:tmAbs val="0"/>
                                  </p:iterate>
                                  <p:childTnLst>
                                    <p:set>
                                      <p:cBhvr>
                                        <p:cTn id="9" fill="hold"/>
                                        <p:tgtEl>
                                          <p:spTgt spid="140"/>
                                        </p:tgtEl>
                                        <p:attrNameLst>
                                          <p:attrName>style.visibility</p:attrName>
                                        </p:attrNameLst>
                                      </p:cBhvr>
                                      <p:to>
                                        <p:strVal val="visible"/>
                                      </p:to>
                                    </p:set>
                                    <p:animEffect transition="in" filter="wipe(left)">
                                      <p:cBhvr>
                                        <p:cTn id="10"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P spid="140"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15002475_966361556802558_5440840038898236171_o.jpg"/>
          <p:cNvPicPr>
            <a:picLocks noChangeAspect="1"/>
          </p:cNvPicPr>
          <p:nvPr/>
        </p:nvPicPr>
        <p:blipFill>
          <a:blip r:embed="rId3">
            <a:extLst/>
          </a:blip>
          <a:srcRect t="31388" r="1444" b="49171"/>
          <a:stretch>
            <a:fillRect/>
          </a:stretch>
        </p:blipFill>
        <p:spPr>
          <a:xfrm>
            <a:off x="103" y="8054924"/>
            <a:ext cx="13004332" cy="1709609"/>
          </a:xfrm>
          <a:prstGeom prst="rect">
            <a:avLst/>
          </a:prstGeom>
          <a:ln w="12700">
            <a:miter lim="400000"/>
          </a:ln>
        </p:spPr>
      </p:pic>
      <p:sp>
        <p:nvSpPr>
          <p:cNvPr id="143" name="Shape 143"/>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4" name="Shape 144"/>
          <p:cNvSpPr>
            <a:spLocks noGrp="1"/>
          </p:cNvSpPr>
          <p:nvPr>
            <p:ph type="title"/>
          </p:nvPr>
        </p:nvSpPr>
        <p:spPr>
          <a:prstGeom prst="rect">
            <a:avLst/>
          </a:prstGeom>
        </p:spPr>
        <p:txBody>
          <a:bodyPr/>
          <a:lstStyle>
            <a:lvl1pPr defTabSz="543305">
              <a:spcBef>
                <a:spcPts val="2100"/>
              </a:spcBef>
              <a:defRPr sz="4836"/>
            </a:lvl1pPr>
          </a:lstStyle>
          <a:p>
            <a:r>
              <a:t>What is it?</a:t>
            </a:r>
          </a:p>
        </p:txBody>
      </p:sp>
      <p:sp>
        <p:nvSpPr>
          <p:cNvPr id="145" name="Shape 145"/>
          <p:cNvSpPr>
            <a:spLocks noGrp="1"/>
          </p:cNvSpPr>
          <p:nvPr>
            <p:ph type="body" idx="1"/>
          </p:nvPr>
        </p:nvSpPr>
        <p:spPr>
          <a:prstGeom prst="rect">
            <a:avLst/>
          </a:prstGeom>
        </p:spPr>
        <p:txBody>
          <a:bodyPr/>
          <a:lstStyle/>
          <a:p>
            <a:pPr marL="446404" indent="-446404" defTabSz="554990">
              <a:spcBef>
                <a:spcPts val="1700"/>
              </a:spcBef>
              <a:defRPr sz="3040"/>
            </a:pPr>
            <a:r>
              <a:t>Online signup platform for all your events.</a:t>
            </a:r>
          </a:p>
          <a:p>
            <a:pPr marL="446404" indent="-446404" defTabSz="554990">
              <a:spcBef>
                <a:spcPts val="1700"/>
              </a:spcBef>
              <a:defRPr sz="3040"/>
            </a:pPr>
            <a:r>
              <a:t>Allows for ease in event management, with all information in one place.</a:t>
            </a:r>
          </a:p>
          <a:p>
            <a:pPr marL="446404" indent="-446404" defTabSz="554990">
              <a:spcBef>
                <a:spcPts val="1700"/>
              </a:spcBef>
              <a:defRPr sz="3040"/>
            </a:pPr>
            <a:r>
              <a:t>Events and invites can be created in minutes.</a:t>
            </a:r>
          </a:p>
          <a:p>
            <a:pPr marL="446404" indent="-446404" defTabSz="554990">
              <a:spcBef>
                <a:spcPts val="1700"/>
              </a:spcBef>
              <a:defRPr sz="3040"/>
            </a:pPr>
            <a:r>
              <a:t>Tools to help maximize productivity and minimize your time (Calendars, Messages, Invites, Contact Lists, Reporting and more)</a:t>
            </a:r>
          </a:p>
          <a:p>
            <a:pPr marL="446404" indent="-446404" defTabSz="554990">
              <a:spcBef>
                <a:spcPts val="1700"/>
              </a:spcBef>
              <a:defRPr sz="3040"/>
            </a:pPr>
            <a:r>
              <a:t>Free software (with ads) or paid Premium (no ads and reporting functions) Pricing ranges from $10-50 USD/month</a:t>
            </a:r>
          </a:p>
          <a:p>
            <a:pPr marL="446404" indent="-446404" defTabSz="554990">
              <a:spcBef>
                <a:spcPts val="1700"/>
              </a:spcBef>
              <a:defRPr sz="3040"/>
            </a:pPr>
            <a:endParaRPr/>
          </a:p>
        </p:txBody>
      </p:sp>
      <p:pic>
        <p:nvPicPr>
          <p:cNvPr id="146" name="12552928_781941168577932_8594382451069940106_n.jpg"/>
          <p:cNvPicPr>
            <a:picLocks noChangeAspect="1"/>
          </p:cNvPicPr>
          <p:nvPr/>
        </p:nvPicPr>
        <p:blipFill>
          <a:blip r:embed="rId4">
            <a:extLst/>
          </a:blip>
          <a:stretch>
            <a:fillRect/>
          </a:stretch>
        </p:blipFill>
        <p:spPr>
          <a:xfrm>
            <a:off x="11069414" y="74327"/>
            <a:ext cx="1394669" cy="1394669"/>
          </a:xfrm>
          <a:prstGeom prst="rect">
            <a:avLst/>
          </a:prstGeom>
          <a:ln w="12700">
            <a:miter lim="400000"/>
          </a:ln>
        </p:spPr>
      </p:pic>
      <p:pic>
        <p:nvPicPr>
          <p:cNvPr id="147" name="signup_logo.png"/>
          <p:cNvPicPr>
            <a:picLocks noChangeAspect="1"/>
          </p:cNvPicPr>
          <p:nvPr/>
        </p:nvPicPr>
        <p:blipFill>
          <a:blip r:embed="rId5">
            <a:extLst/>
          </a:blip>
          <a:stretch>
            <a:fillRect/>
          </a:stretch>
        </p:blipFill>
        <p:spPr>
          <a:xfrm>
            <a:off x="8578850" y="320811"/>
            <a:ext cx="2247900" cy="9017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15002475_966361556802558_5440840038898236171_o.jpg"/>
          <p:cNvPicPr>
            <a:picLocks noChangeAspect="1"/>
          </p:cNvPicPr>
          <p:nvPr/>
        </p:nvPicPr>
        <p:blipFill>
          <a:blip r:embed="rId3">
            <a:extLst/>
          </a:blip>
          <a:srcRect t="31388" r="1444" b="49171"/>
          <a:stretch>
            <a:fillRect/>
          </a:stretch>
        </p:blipFill>
        <p:spPr>
          <a:xfrm>
            <a:off x="103" y="8054924"/>
            <a:ext cx="13004332" cy="1709609"/>
          </a:xfrm>
          <a:prstGeom prst="rect">
            <a:avLst/>
          </a:prstGeom>
          <a:ln w="12700">
            <a:miter lim="400000"/>
          </a:ln>
        </p:spPr>
      </p:pic>
      <p:sp>
        <p:nvSpPr>
          <p:cNvPr id="152" name="Shape 152"/>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3" name="Shape 153"/>
          <p:cNvSpPr>
            <a:spLocks noGrp="1"/>
          </p:cNvSpPr>
          <p:nvPr>
            <p:ph type="title"/>
          </p:nvPr>
        </p:nvSpPr>
        <p:spPr>
          <a:prstGeom prst="rect">
            <a:avLst/>
          </a:prstGeom>
        </p:spPr>
        <p:txBody>
          <a:bodyPr/>
          <a:lstStyle>
            <a:lvl1pPr defTabSz="543305">
              <a:spcBef>
                <a:spcPts val="2100"/>
              </a:spcBef>
              <a:defRPr sz="4836"/>
            </a:lvl1pPr>
          </a:lstStyle>
          <a:p>
            <a:r>
              <a:t>Benefits to the Organizers.</a:t>
            </a:r>
          </a:p>
        </p:txBody>
      </p:sp>
      <p:sp>
        <p:nvSpPr>
          <p:cNvPr id="154" name="Shape 154"/>
          <p:cNvSpPr>
            <a:spLocks noGrp="1"/>
          </p:cNvSpPr>
          <p:nvPr>
            <p:ph type="body" idx="1"/>
          </p:nvPr>
        </p:nvSpPr>
        <p:spPr>
          <a:prstGeom prst="rect">
            <a:avLst/>
          </a:prstGeom>
        </p:spPr>
        <p:txBody>
          <a:bodyPr/>
          <a:lstStyle/>
          <a:p>
            <a:r>
              <a:t>Quickly and effortlessly create or duplicate past events.</a:t>
            </a:r>
          </a:p>
          <a:p>
            <a:r>
              <a:t>Send Messages, Invites, make changes and edit from anywhere.</a:t>
            </a:r>
          </a:p>
          <a:p>
            <a:r>
              <a:t>Have multiple organizers with ability to manage via online or smartphone.</a:t>
            </a:r>
          </a:p>
          <a:p>
            <a:r>
              <a:t>Volunteers sign up themselves, see who’s coming, and auto reminders of event(s).</a:t>
            </a:r>
          </a:p>
          <a:p>
            <a:r>
              <a:t>Reduces emails and correspondence.</a:t>
            </a:r>
          </a:p>
          <a:p>
            <a:r>
              <a:t>Custom webpages and themes for events</a:t>
            </a:r>
          </a:p>
        </p:txBody>
      </p:sp>
      <p:pic>
        <p:nvPicPr>
          <p:cNvPr id="155" name="12552928_781941168577932_8594382451069940106_n.jpg"/>
          <p:cNvPicPr>
            <a:picLocks noChangeAspect="1"/>
          </p:cNvPicPr>
          <p:nvPr/>
        </p:nvPicPr>
        <p:blipFill>
          <a:blip r:embed="rId4">
            <a:extLst/>
          </a:blip>
          <a:stretch>
            <a:fillRect/>
          </a:stretch>
        </p:blipFill>
        <p:spPr>
          <a:xfrm>
            <a:off x="11069414" y="74327"/>
            <a:ext cx="1394669" cy="1394669"/>
          </a:xfrm>
          <a:prstGeom prst="rect">
            <a:avLst/>
          </a:prstGeom>
          <a:ln w="12700">
            <a:miter lim="400000"/>
          </a:ln>
        </p:spPr>
      </p:pic>
      <p:pic>
        <p:nvPicPr>
          <p:cNvPr id="156" name="signup_logo.png"/>
          <p:cNvPicPr>
            <a:picLocks noChangeAspect="1"/>
          </p:cNvPicPr>
          <p:nvPr/>
        </p:nvPicPr>
        <p:blipFill>
          <a:blip r:embed="rId5">
            <a:extLst/>
          </a:blip>
          <a:stretch>
            <a:fillRect/>
          </a:stretch>
        </p:blipFill>
        <p:spPr>
          <a:xfrm>
            <a:off x="8578850" y="320811"/>
            <a:ext cx="2247900" cy="901701"/>
          </a:xfrm>
          <a:prstGeom prst="rect">
            <a:avLst/>
          </a:prstGeom>
          <a:ln w="12700">
            <a:miter lim="400000"/>
          </a:ln>
        </p:spPr>
      </p:pic>
      <p:grpSp>
        <p:nvGrpSpPr>
          <p:cNvPr id="159" name="Group 159"/>
          <p:cNvGrpSpPr/>
          <p:nvPr/>
        </p:nvGrpSpPr>
        <p:grpSpPr>
          <a:xfrm>
            <a:off x="9289842" y="5896008"/>
            <a:ext cx="1893104" cy="2057959"/>
            <a:chOff x="0" y="0"/>
            <a:chExt cx="1893102" cy="2057958"/>
          </a:xfrm>
        </p:grpSpPr>
        <p:pic>
          <p:nvPicPr>
            <p:cNvPr id="158" name="disable-mail-notification-badge-ios-1a.jpg"/>
            <p:cNvPicPr>
              <a:picLocks noChangeAspect="1"/>
            </p:cNvPicPr>
            <p:nvPr/>
          </p:nvPicPr>
          <p:blipFill>
            <a:blip r:embed="rId6">
              <a:alphaModFix amt="54991"/>
              <a:extLst/>
            </a:blip>
            <a:srcRect l="34017" t="20777" r="48565" b="46634"/>
            <a:stretch>
              <a:fillRect/>
            </a:stretch>
          </p:blipFill>
          <p:spPr>
            <a:xfrm>
              <a:off x="127000" y="88900"/>
              <a:ext cx="1639103" cy="1727759"/>
            </a:xfrm>
            <a:prstGeom prst="rect">
              <a:avLst/>
            </a:prstGeom>
            <a:ln>
              <a:noFill/>
            </a:ln>
            <a:effectLst/>
          </p:spPr>
        </p:pic>
        <p:pic>
          <p:nvPicPr>
            <p:cNvPr id="157" name="Picture 156"/>
            <p:cNvPicPr>
              <a:picLocks/>
            </p:cNvPicPr>
            <p:nvPr/>
          </p:nvPicPr>
          <p:blipFill>
            <a:blip r:embed="rId7">
              <a:alphaModFix amt="54991"/>
              <a:extLst/>
            </a:blip>
            <a:stretch>
              <a:fillRect/>
            </a:stretch>
          </p:blipFill>
          <p:spPr>
            <a:xfrm>
              <a:off x="-1" y="0"/>
              <a:ext cx="1893104" cy="2057959"/>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200"/>
                                  </p:stCondLst>
                                  <p:iterate type="lt">
                                    <p:tmAbs val="100"/>
                                  </p:iterate>
                                  <p:childTnLst>
                                    <p:set>
                                      <p:cBhvr>
                                        <p:cTn id="6" fill="hold"/>
                                        <p:tgtEl>
                                          <p:spTgt spid="154"/>
                                        </p:tgtEl>
                                        <p:attrNameLst>
                                          <p:attrName>style.visibility</p:attrName>
                                        </p:attrNameLst>
                                      </p:cBhvr>
                                      <p:to>
                                        <p:strVal val="visible"/>
                                      </p:to>
                                    </p:set>
                                  </p:childTnLst>
                                </p:cTn>
                              </p:par>
                            </p:childTnLst>
                          </p:cTn>
                        </p:par>
                        <p:par>
                          <p:cTn id="7" fill="hold">
                            <p:stCondLst>
                              <p:cond delay="200"/>
                            </p:stCondLst>
                            <p:childTnLst>
                              <p:par>
                                <p:cTn id="8" presetID="2" presetClass="entr" presetSubtype="1" fill="hold" grpId="2" nodeType="afterEffect">
                                  <p:stCondLst>
                                    <p:cond delay="0"/>
                                  </p:stCondLst>
                                  <p:iterate>
                                    <p:tmAbs val="0"/>
                                  </p:iterate>
                                  <p:childTnLst>
                                    <p:set>
                                      <p:cBhvr>
                                        <p:cTn id="9" fill="hold"/>
                                        <p:tgtEl>
                                          <p:spTgt spid="159"/>
                                        </p:tgtEl>
                                        <p:attrNameLst>
                                          <p:attrName>style.visibility</p:attrName>
                                        </p:attrNameLst>
                                      </p:cBhvr>
                                      <p:to>
                                        <p:strVal val="visible"/>
                                      </p:to>
                                    </p:set>
                                    <p:anim calcmode="lin" valueType="num">
                                      <p:cBhvr>
                                        <p:cTn id="10" dur="1000" fill="hold"/>
                                        <p:tgtEl>
                                          <p:spTgt spid="159"/>
                                        </p:tgtEl>
                                        <p:attrNameLst>
                                          <p:attrName>ppt_x</p:attrName>
                                        </p:attrNameLst>
                                      </p:cBhvr>
                                      <p:tavLst>
                                        <p:tav tm="0">
                                          <p:val>
                                            <p:strVal val="#ppt_x"/>
                                          </p:val>
                                        </p:tav>
                                        <p:tav tm="100000">
                                          <p:val>
                                            <p:strVal val="#ppt_x"/>
                                          </p:val>
                                        </p:tav>
                                      </p:tavLst>
                                    </p:anim>
                                    <p:anim calcmode="lin" valueType="num">
                                      <p:cBhvr>
                                        <p:cTn id="11" dur="1000" fill="hold"/>
                                        <p:tgtEl>
                                          <p:spTgt spid="1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animBg="1" advAuto="0"/>
      <p:bldP spid="159"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15002475_966361556802558_5440840038898236171_o.jpg"/>
          <p:cNvPicPr>
            <a:picLocks noChangeAspect="1"/>
          </p:cNvPicPr>
          <p:nvPr/>
        </p:nvPicPr>
        <p:blipFill>
          <a:blip r:embed="rId3">
            <a:extLst/>
          </a:blip>
          <a:srcRect t="31388" r="1444" b="49171"/>
          <a:stretch>
            <a:fillRect/>
          </a:stretch>
        </p:blipFill>
        <p:spPr>
          <a:xfrm>
            <a:off x="103" y="8054924"/>
            <a:ext cx="13004332" cy="1709609"/>
          </a:xfrm>
          <a:prstGeom prst="rect">
            <a:avLst/>
          </a:prstGeom>
          <a:ln w="12700">
            <a:miter lim="400000"/>
          </a:ln>
        </p:spPr>
      </p:pic>
      <p:sp>
        <p:nvSpPr>
          <p:cNvPr id="164" name="Shape 164"/>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5" name="Shape 165"/>
          <p:cNvSpPr>
            <a:spLocks noGrp="1"/>
          </p:cNvSpPr>
          <p:nvPr>
            <p:ph type="title"/>
          </p:nvPr>
        </p:nvSpPr>
        <p:spPr>
          <a:prstGeom prst="rect">
            <a:avLst/>
          </a:prstGeom>
        </p:spPr>
        <p:txBody>
          <a:bodyPr/>
          <a:lstStyle>
            <a:lvl1pPr defTabSz="543305">
              <a:spcBef>
                <a:spcPts val="2100"/>
              </a:spcBef>
              <a:defRPr sz="4836"/>
            </a:lvl1pPr>
          </a:lstStyle>
          <a:p>
            <a:r>
              <a:t>How does it work?</a:t>
            </a:r>
          </a:p>
        </p:txBody>
      </p:sp>
      <p:pic>
        <p:nvPicPr>
          <p:cNvPr id="166" name="12552928_781941168577932_8594382451069940106_n.jpg"/>
          <p:cNvPicPr>
            <a:picLocks noChangeAspect="1"/>
          </p:cNvPicPr>
          <p:nvPr/>
        </p:nvPicPr>
        <p:blipFill>
          <a:blip r:embed="rId4">
            <a:extLst/>
          </a:blip>
          <a:stretch>
            <a:fillRect/>
          </a:stretch>
        </p:blipFill>
        <p:spPr>
          <a:xfrm>
            <a:off x="11069414" y="74327"/>
            <a:ext cx="1394669" cy="1394669"/>
          </a:xfrm>
          <a:prstGeom prst="rect">
            <a:avLst/>
          </a:prstGeom>
          <a:ln w="12700">
            <a:miter lim="400000"/>
          </a:ln>
        </p:spPr>
      </p:pic>
      <p:pic>
        <p:nvPicPr>
          <p:cNvPr id="167" name="signup_logo.png"/>
          <p:cNvPicPr>
            <a:picLocks noChangeAspect="1"/>
          </p:cNvPicPr>
          <p:nvPr/>
        </p:nvPicPr>
        <p:blipFill>
          <a:blip r:embed="rId5">
            <a:extLst/>
          </a:blip>
          <a:stretch>
            <a:fillRect/>
          </a:stretch>
        </p:blipFill>
        <p:spPr>
          <a:xfrm>
            <a:off x="8578850" y="320811"/>
            <a:ext cx="2247900" cy="901701"/>
          </a:xfrm>
          <a:prstGeom prst="rect">
            <a:avLst/>
          </a:prstGeom>
          <a:ln w="12700">
            <a:miter lim="400000"/>
          </a:ln>
        </p:spPr>
      </p:pic>
      <p:grpSp>
        <p:nvGrpSpPr>
          <p:cNvPr id="170" name="Group 170"/>
          <p:cNvGrpSpPr/>
          <p:nvPr/>
        </p:nvGrpSpPr>
        <p:grpSpPr>
          <a:xfrm>
            <a:off x="8463888" y="3135458"/>
            <a:ext cx="4329395" cy="4156519"/>
            <a:chOff x="0" y="0"/>
            <a:chExt cx="4329394" cy="4156517"/>
          </a:xfrm>
        </p:grpSpPr>
        <p:pic>
          <p:nvPicPr>
            <p:cNvPr id="169" name="Screen Shot 2016-12-29 at 2.24.40 PM.png"/>
            <p:cNvPicPr>
              <a:picLocks noChangeAspect="1"/>
            </p:cNvPicPr>
            <p:nvPr/>
          </p:nvPicPr>
          <p:blipFill>
            <a:blip r:embed="rId6">
              <a:extLst/>
            </a:blip>
            <a:srcRect l="5442" r="2770" b="4104"/>
            <a:stretch>
              <a:fillRect/>
            </a:stretch>
          </p:blipFill>
          <p:spPr>
            <a:xfrm>
              <a:off x="127000" y="88900"/>
              <a:ext cx="4075395" cy="3826318"/>
            </a:xfrm>
            <a:prstGeom prst="rect">
              <a:avLst/>
            </a:prstGeom>
            <a:ln>
              <a:noFill/>
            </a:ln>
            <a:effectLst/>
          </p:spPr>
        </p:pic>
        <p:pic>
          <p:nvPicPr>
            <p:cNvPr id="168" name="Picture 167"/>
            <p:cNvPicPr>
              <a:picLocks/>
            </p:cNvPicPr>
            <p:nvPr/>
          </p:nvPicPr>
          <p:blipFill>
            <a:blip r:embed="rId7">
              <a:extLst/>
            </a:blip>
            <a:stretch>
              <a:fillRect/>
            </a:stretch>
          </p:blipFill>
          <p:spPr>
            <a:xfrm>
              <a:off x="-1" y="-1"/>
              <a:ext cx="4329396" cy="4156519"/>
            </a:xfrm>
            <a:prstGeom prst="rect">
              <a:avLst/>
            </a:prstGeom>
            <a:effectLst/>
          </p:spPr>
        </p:pic>
      </p:grpSp>
      <p:grpSp>
        <p:nvGrpSpPr>
          <p:cNvPr id="173" name="Group 173"/>
          <p:cNvGrpSpPr/>
          <p:nvPr/>
        </p:nvGrpSpPr>
        <p:grpSpPr>
          <a:xfrm>
            <a:off x="431932" y="3992262"/>
            <a:ext cx="6296749" cy="3299715"/>
            <a:chOff x="0" y="0"/>
            <a:chExt cx="6296747" cy="3299714"/>
          </a:xfrm>
        </p:grpSpPr>
        <p:pic>
          <p:nvPicPr>
            <p:cNvPr id="172" name="Screen Shot 2016-12-29 at 2.28.32 PM.png"/>
            <p:cNvPicPr>
              <a:picLocks noChangeAspect="1"/>
            </p:cNvPicPr>
            <p:nvPr/>
          </p:nvPicPr>
          <p:blipFill>
            <a:blip r:embed="rId8">
              <a:extLst/>
            </a:blip>
            <a:srcRect t="23250"/>
            <a:stretch>
              <a:fillRect/>
            </a:stretch>
          </p:blipFill>
          <p:spPr>
            <a:xfrm>
              <a:off x="127000" y="88900"/>
              <a:ext cx="6042748" cy="2969515"/>
            </a:xfrm>
            <a:prstGeom prst="rect">
              <a:avLst/>
            </a:prstGeom>
            <a:ln>
              <a:noFill/>
            </a:ln>
            <a:effectLst/>
          </p:spPr>
        </p:pic>
        <p:pic>
          <p:nvPicPr>
            <p:cNvPr id="171" name="Picture 170"/>
            <p:cNvPicPr>
              <a:picLocks/>
            </p:cNvPicPr>
            <p:nvPr/>
          </p:nvPicPr>
          <p:blipFill>
            <a:blip r:embed="rId9">
              <a:extLst/>
            </a:blip>
            <a:stretch>
              <a:fillRect/>
            </a:stretch>
          </p:blipFill>
          <p:spPr>
            <a:xfrm>
              <a:off x="0" y="-1"/>
              <a:ext cx="6296748" cy="3299716"/>
            </a:xfrm>
            <a:prstGeom prst="rect">
              <a:avLst/>
            </a:prstGeom>
            <a:effectLst/>
          </p:spPr>
        </p:pic>
      </p:grpSp>
      <p:pic>
        <p:nvPicPr>
          <p:cNvPr id="174" name="Screen Shot 2017-01-05 at 8.10.23 AM.png"/>
          <p:cNvPicPr>
            <a:picLocks noChangeAspect="1"/>
          </p:cNvPicPr>
          <p:nvPr/>
        </p:nvPicPr>
        <p:blipFill>
          <a:blip r:embed="rId10">
            <a:extLst/>
          </a:blip>
          <a:srcRect l="1689" t="13325" r="7098" b="13325"/>
          <a:stretch>
            <a:fillRect/>
          </a:stretch>
        </p:blipFill>
        <p:spPr>
          <a:xfrm>
            <a:off x="571500" y="7392036"/>
            <a:ext cx="11861932" cy="559949"/>
          </a:xfrm>
          <a:prstGeom prst="rect">
            <a:avLst/>
          </a:prstGeom>
          <a:ln w="12700">
            <a:miter lim="400000"/>
          </a:ln>
        </p:spPr>
      </p:pic>
      <p:grpSp>
        <p:nvGrpSpPr>
          <p:cNvPr id="177" name="Group 177"/>
          <p:cNvGrpSpPr/>
          <p:nvPr/>
        </p:nvGrpSpPr>
        <p:grpSpPr>
          <a:xfrm>
            <a:off x="281636" y="1698042"/>
            <a:ext cx="3153932" cy="3810336"/>
            <a:chOff x="0" y="0"/>
            <a:chExt cx="3153931" cy="3810335"/>
          </a:xfrm>
        </p:grpSpPr>
        <p:pic>
          <p:nvPicPr>
            <p:cNvPr id="176" name="Screen Shot 2017-01-05 at 8.12.55 AM.png"/>
            <p:cNvPicPr>
              <a:picLocks noChangeAspect="1"/>
            </p:cNvPicPr>
            <p:nvPr/>
          </p:nvPicPr>
          <p:blipFill>
            <a:blip r:embed="rId11">
              <a:extLst/>
            </a:blip>
            <a:srcRect l="33740" r="1152"/>
            <a:stretch>
              <a:fillRect/>
            </a:stretch>
          </p:blipFill>
          <p:spPr>
            <a:xfrm>
              <a:off x="127000" y="88900"/>
              <a:ext cx="2899932" cy="3480136"/>
            </a:xfrm>
            <a:prstGeom prst="rect">
              <a:avLst/>
            </a:prstGeom>
            <a:ln>
              <a:noFill/>
            </a:ln>
            <a:effectLst/>
          </p:spPr>
        </p:pic>
        <p:pic>
          <p:nvPicPr>
            <p:cNvPr id="175" name="Picture 174"/>
            <p:cNvPicPr>
              <a:picLocks/>
            </p:cNvPicPr>
            <p:nvPr/>
          </p:nvPicPr>
          <p:blipFill>
            <a:blip r:embed="rId12">
              <a:extLst/>
            </a:blip>
            <a:stretch>
              <a:fillRect/>
            </a:stretch>
          </p:blipFill>
          <p:spPr>
            <a:xfrm>
              <a:off x="-1" y="-1"/>
              <a:ext cx="3153933" cy="3810337"/>
            </a:xfrm>
            <a:prstGeom prst="rect">
              <a:avLst/>
            </a:prstGeom>
            <a:effectLst/>
          </p:spPr>
        </p:pic>
      </p:grpSp>
      <p:pic>
        <p:nvPicPr>
          <p:cNvPr id="178" name="Screen Shot 2016-12-29 at 2.16.37 PM.png">
            <a:hlinkClick r:id="rId13"/>
          </p:cNvPr>
          <p:cNvPicPr>
            <a:picLocks noChangeAspect="1"/>
          </p:cNvPicPr>
          <p:nvPr/>
        </p:nvPicPr>
        <p:blipFill>
          <a:blip r:embed="rId14">
            <a:extLst/>
          </a:blip>
          <a:srcRect l="61499" t="24852" r="21574" b="69313"/>
          <a:stretch>
            <a:fillRect/>
          </a:stretch>
        </p:blipFill>
        <p:spPr>
          <a:xfrm>
            <a:off x="5305702" y="689300"/>
            <a:ext cx="2877860" cy="666136"/>
          </a:xfrm>
          <a:prstGeom prst="rect">
            <a:avLst/>
          </a:prstGeom>
          <a:ln w="12700">
            <a:miter lim="400000"/>
          </a:ln>
        </p:spPr>
      </p:pic>
      <p:grpSp>
        <p:nvGrpSpPr>
          <p:cNvPr id="181" name="Group 181"/>
          <p:cNvGrpSpPr/>
          <p:nvPr/>
        </p:nvGrpSpPr>
        <p:grpSpPr>
          <a:xfrm>
            <a:off x="3691731" y="1927088"/>
            <a:ext cx="4515994" cy="3053893"/>
            <a:chOff x="0" y="0"/>
            <a:chExt cx="4515993" cy="3053892"/>
          </a:xfrm>
        </p:grpSpPr>
        <p:pic>
          <p:nvPicPr>
            <p:cNvPr id="180" name="Screen Shot 2016-12-29 at 2.16.37 PM.png"/>
            <p:cNvPicPr>
              <a:picLocks noChangeAspect="1"/>
            </p:cNvPicPr>
            <p:nvPr/>
          </p:nvPicPr>
          <p:blipFill>
            <a:blip r:embed="rId14">
              <a:extLst/>
            </a:blip>
            <a:srcRect l="13446" t="37336" r="20713"/>
            <a:stretch>
              <a:fillRect/>
            </a:stretch>
          </p:blipFill>
          <p:spPr>
            <a:xfrm>
              <a:off x="127000" y="88900"/>
              <a:ext cx="4261994" cy="2723693"/>
            </a:xfrm>
            <a:prstGeom prst="rect">
              <a:avLst/>
            </a:prstGeom>
            <a:ln>
              <a:noFill/>
            </a:ln>
            <a:effectLst/>
          </p:spPr>
        </p:pic>
        <p:pic>
          <p:nvPicPr>
            <p:cNvPr id="179" name="Picture 178"/>
            <p:cNvPicPr>
              <a:picLocks/>
            </p:cNvPicPr>
            <p:nvPr/>
          </p:nvPicPr>
          <p:blipFill>
            <a:blip r:embed="rId15">
              <a:extLst/>
            </a:blip>
            <a:stretch>
              <a:fillRect/>
            </a:stretch>
          </p:blipFill>
          <p:spPr>
            <a:xfrm>
              <a:off x="0" y="-1"/>
              <a:ext cx="4515994" cy="3053894"/>
            </a:xfrm>
            <a:prstGeom prst="rect">
              <a:avLst/>
            </a:prstGeom>
            <a:effectLst/>
          </p:spPr>
        </p:pic>
      </p:grpSp>
      <p:grpSp>
        <p:nvGrpSpPr>
          <p:cNvPr id="184" name="Group 184"/>
          <p:cNvGrpSpPr/>
          <p:nvPr/>
        </p:nvGrpSpPr>
        <p:grpSpPr>
          <a:xfrm>
            <a:off x="8304362" y="1680604"/>
            <a:ext cx="4174315" cy="1555299"/>
            <a:chOff x="0" y="0"/>
            <a:chExt cx="4174314" cy="1555298"/>
          </a:xfrm>
        </p:grpSpPr>
        <p:pic>
          <p:nvPicPr>
            <p:cNvPr id="183" name="Screen Shot 2017-01-05 at 8.18.36 AM.png"/>
            <p:cNvPicPr>
              <a:picLocks noChangeAspect="1"/>
            </p:cNvPicPr>
            <p:nvPr/>
          </p:nvPicPr>
          <p:blipFill>
            <a:blip r:embed="rId16">
              <a:extLst/>
            </a:blip>
            <a:stretch>
              <a:fillRect/>
            </a:stretch>
          </p:blipFill>
          <p:spPr>
            <a:xfrm>
              <a:off x="127000" y="88900"/>
              <a:ext cx="3920315" cy="1225099"/>
            </a:xfrm>
            <a:prstGeom prst="rect">
              <a:avLst/>
            </a:prstGeom>
            <a:ln>
              <a:noFill/>
            </a:ln>
            <a:effectLst/>
          </p:spPr>
        </p:pic>
        <p:pic>
          <p:nvPicPr>
            <p:cNvPr id="182" name="Picture 181"/>
            <p:cNvPicPr>
              <a:picLocks/>
            </p:cNvPicPr>
            <p:nvPr/>
          </p:nvPicPr>
          <p:blipFill>
            <a:blip r:embed="rId17">
              <a:extLst/>
            </a:blip>
            <a:stretch>
              <a:fillRect/>
            </a:stretch>
          </p:blipFill>
          <p:spPr>
            <a:xfrm>
              <a:off x="0" y="0"/>
              <a:ext cx="4174315" cy="1555299"/>
            </a:xfrm>
            <a:prstGeom prst="rect">
              <a:avLst/>
            </a:prstGeom>
            <a:effectLst/>
          </p:spPr>
        </p:pic>
      </p:grpSp>
      <p:grpSp>
        <p:nvGrpSpPr>
          <p:cNvPr id="187" name="Group 187"/>
          <p:cNvGrpSpPr/>
          <p:nvPr/>
        </p:nvGrpSpPr>
        <p:grpSpPr>
          <a:xfrm>
            <a:off x="6819118" y="5052334"/>
            <a:ext cx="1554332" cy="1928247"/>
            <a:chOff x="0" y="0"/>
            <a:chExt cx="1554330" cy="1928246"/>
          </a:xfrm>
        </p:grpSpPr>
        <p:pic>
          <p:nvPicPr>
            <p:cNvPr id="186" name="FullSizeRender-5.jpg"/>
            <p:cNvPicPr>
              <a:picLocks noChangeAspect="1"/>
            </p:cNvPicPr>
            <p:nvPr/>
          </p:nvPicPr>
          <p:blipFill>
            <a:blip r:embed="rId18">
              <a:extLst/>
            </a:blip>
            <a:srcRect l="10410" t="433" r="9995" b="5450"/>
            <a:stretch>
              <a:fillRect/>
            </a:stretch>
          </p:blipFill>
          <p:spPr>
            <a:xfrm>
              <a:off x="127000" y="88900"/>
              <a:ext cx="1300331" cy="1598047"/>
            </a:xfrm>
            <a:prstGeom prst="rect">
              <a:avLst/>
            </a:prstGeom>
            <a:ln>
              <a:noFill/>
            </a:ln>
            <a:effectLst/>
          </p:spPr>
        </p:pic>
        <p:pic>
          <p:nvPicPr>
            <p:cNvPr id="185" name="Picture 184"/>
            <p:cNvPicPr>
              <a:picLocks/>
            </p:cNvPicPr>
            <p:nvPr/>
          </p:nvPicPr>
          <p:blipFill>
            <a:blip r:embed="rId19">
              <a:extLst/>
            </a:blip>
            <a:stretch>
              <a:fillRect/>
            </a:stretch>
          </p:blipFill>
          <p:spPr>
            <a:xfrm>
              <a:off x="0" y="0"/>
              <a:ext cx="1554331" cy="1928247"/>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7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1000"/>
                                  </p:stCondLst>
                                  <p:iterate>
                                    <p:tmAbs val="0"/>
                                  </p:iterate>
                                  <p:childTnLst>
                                    <p:set>
                                      <p:cBhvr>
                                        <p:cTn id="9" fill="hold"/>
                                        <p:tgtEl>
                                          <p:spTgt spid="17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3" nodeType="afterEffect">
                                  <p:stCondLst>
                                    <p:cond delay="1000"/>
                                  </p:stCondLst>
                                  <p:iterate>
                                    <p:tmAbs val="0"/>
                                  </p:iterate>
                                  <p:childTnLst>
                                    <p:set>
                                      <p:cBhvr>
                                        <p:cTn id="12" fill="hold"/>
                                        <p:tgtEl>
                                          <p:spTgt spid="17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4" nodeType="afterEffect">
                                  <p:stCondLst>
                                    <p:cond delay="1000"/>
                                  </p:stCondLst>
                                  <p:iterate>
                                    <p:tmAbs val="0"/>
                                  </p:iterate>
                                  <p:childTnLst>
                                    <p:set>
                                      <p:cBhvr>
                                        <p:cTn id="15" fill="hold"/>
                                        <p:tgtEl>
                                          <p:spTgt spid="181"/>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5" nodeType="afterEffect">
                                  <p:stCondLst>
                                    <p:cond delay="1000"/>
                                  </p:stCondLst>
                                  <p:iterate>
                                    <p:tmAbs val="0"/>
                                  </p:iterate>
                                  <p:childTnLst>
                                    <p:set>
                                      <p:cBhvr>
                                        <p:cTn id="18" fill="hold"/>
                                        <p:tgtEl>
                                          <p:spTgt spid="170"/>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6" nodeType="afterEffect">
                                  <p:stCondLst>
                                    <p:cond delay="1000"/>
                                  </p:stCondLst>
                                  <p:iterate>
                                    <p:tmAbs val="0"/>
                                  </p:iterate>
                                  <p:childTnLst>
                                    <p:set>
                                      <p:cBhvr>
                                        <p:cTn id="21" fill="hold"/>
                                        <p:tgtEl>
                                          <p:spTgt spid="184"/>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7" nodeType="afterEffect">
                                  <p:stCondLst>
                                    <p:cond delay="1000"/>
                                  </p:stCondLst>
                                  <p:iterate>
                                    <p:tmAbs val="0"/>
                                  </p:iterate>
                                  <p:childTnLst>
                                    <p:set>
                                      <p:cBhvr>
                                        <p:cTn id="24" fill="hold"/>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5" animBg="1" advAuto="0"/>
      <p:bldP spid="173" grpId="3" animBg="1" advAuto="0"/>
      <p:bldP spid="174" grpId="1" animBg="1" advAuto="0"/>
      <p:bldP spid="177" grpId="2" animBg="1" advAuto="0"/>
      <p:bldP spid="181" grpId="4" animBg="1" advAuto="0"/>
      <p:bldP spid="184" grpId="6" animBg="1" advAuto="0"/>
      <p:bldP spid="187" grpId="7"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3"/>
          <p:cNvGrpSpPr/>
          <p:nvPr/>
        </p:nvGrpSpPr>
        <p:grpSpPr>
          <a:xfrm>
            <a:off x="9118401" y="4145028"/>
            <a:ext cx="3751462" cy="3827662"/>
            <a:chOff x="0" y="0"/>
            <a:chExt cx="3751460" cy="3827660"/>
          </a:xfrm>
        </p:grpSpPr>
        <p:pic>
          <p:nvPicPr>
            <p:cNvPr id="192" name="FullSizeRender-3.jpg"/>
            <p:cNvPicPr>
              <a:picLocks noChangeAspect="1"/>
            </p:cNvPicPr>
            <p:nvPr/>
          </p:nvPicPr>
          <p:blipFill>
            <a:blip r:embed="rId2">
              <a:extLst/>
            </a:blip>
            <a:stretch>
              <a:fillRect/>
            </a:stretch>
          </p:blipFill>
          <p:spPr>
            <a:xfrm>
              <a:off x="127000" y="88900"/>
              <a:ext cx="3497461" cy="3497461"/>
            </a:xfrm>
            <a:prstGeom prst="rect">
              <a:avLst/>
            </a:prstGeom>
            <a:ln>
              <a:noFill/>
            </a:ln>
            <a:effectLst/>
          </p:spPr>
        </p:pic>
        <p:pic>
          <p:nvPicPr>
            <p:cNvPr id="191" name="Picture 190"/>
            <p:cNvPicPr>
              <a:picLocks/>
            </p:cNvPicPr>
            <p:nvPr/>
          </p:nvPicPr>
          <p:blipFill>
            <a:blip r:embed="rId3">
              <a:extLst/>
            </a:blip>
            <a:stretch>
              <a:fillRect/>
            </a:stretch>
          </p:blipFill>
          <p:spPr>
            <a:xfrm>
              <a:off x="0" y="0"/>
              <a:ext cx="3751461" cy="3827661"/>
            </a:xfrm>
            <a:prstGeom prst="rect">
              <a:avLst/>
            </a:prstGeom>
            <a:effectLst/>
          </p:spPr>
        </p:pic>
      </p:grpSp>
      <p:pic>
        <p:nvPicPr>
          <p:cNvPr id="194" name="15002475_966361556802558_5440840038898236171_o.jpg"/>
          <p:cNvPicPr>
            <a:picLocks noChangeAspect="1"/>
          </p:cNvPicPr>
          <p:nvPr/>
        </p:nvPicPr>
        <p:blipFill>
          <a:blip r:embed="rId4">
            <a:extLst/>
          </a:blip>
          <a:srcRect t="31388" r="1444" b="49171"/>
          <a:stretch>
            <a:fillRect/>
          </a:stretch>
        </p:blipFill>
        <p:spPr>
          <a:xfrm>
            <a:off x="103" y="8054924"/>
            <a:ext cx="13004332" cy="1709609"/>
          </a:xfrm>
          <a:prstGeom prst="rect">
            <a:avLst/>
          </a:prstGeom>
          <a:ln w="12700">
            <a:miter lim="400000"/>
          </a:ln>
        </p:spPr>
      </p:pic>
      <p:sp>
        <p:nvSpPr>
          <p:cNvPr id="195" name="Shape 195"/>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96" name="Shape 196"/>
          <p:cNvSpPr>
            <a:spLocks noGrp="1"/>
          </p:cNvSpPr>
          <p:nvPr>
            <p:ph type="title"/>
          </p:nvPr>
        </p:nvSpPr>
        <p:spPr>
          <a:prstGeom prst="rect">
            <a:avLst/>
          </a:prstGeom>
        </p:spPr>
        <p:txBody>
          <a:bodyPr/>
          <a:lstStyle>
            <a:lvl1pPr defTabSz="543305">
              <a:spcBef>
                <a:spcPts val="2100"/>
              </a:spcBef>
              <a:defRPr sz="4836"/>
            </a:lvl1pPr>
          </a:lstStyle>
          <a:p>
            <a:r>
              <a:t>Why volunteers like it.</a:t>
            </a:r>
          </a:p>
        </p:txBody>
      </p:sp>
      <p:sp>
        <p:nvSpPr>
          <p:cNvPr id="197" name="Shape 197"/>
          <p:cNvSpPr>
            <a:spLocks noGrp="1"/>
          </p:cNvSpPr>
          <p:nvPr>
            <p:ph type="body" idx="1"/>
          </p:nvPr>
        </p:nvSpPr>
        <p:spPr>
          <a:prstGeom prst="rect">
            <a:avLst/>
          </a:prstGeom>
        </p:spPr>
        <p:txBody>
          <a:bodyPr/>
          <a:lstStyle/>
          <a:p>
            <a:r>
              <a:t>Sign up via Facebook posts, or unique/custom URL’s</a:t>
            </a:r>
          </a:p>
          <a:p>
            <a:r>
              <a:t>Receive details via email</a:t>
            </a:r>
          </a:p>
          <a:p>
            <a:r>
              <a:t>Automatic updates two days prior to event</a:t>
            </a:r>
          </a:p>
          <a:p>
            <a:r>
              <a:t>See who's coming</a:t>
            </a:r>
          </a:p>
          <a:p>
            <a:r>
              <a:t>Use smartphone to sign up, cancel and track hours</a:t>
            </a:r>
          </a:p>
        </p:txBody>
      </p:sp>
      <p:pic>
        <p:nvPicPr>
          <p:cNvPr id="198" name="12552928_781941168577932_8594382451069940106_n.jpg"/>
          <p:cNvPicPr>
            <a:picLocks noChangeAspect="1"/>
          </p:cNvPicPr>
          <p:nvPr/>
        </p:nvPicPr>
        <p:blipFill>
          <a:blip r:embed="rId5">
            <a:extLst/>
          </a:blip>
          <a:stretch>
            <a:fillRect/>
          </a:stretch>
        </p:blipFill>
        <p:spPr>
          <a:xfrm>
            <a:off x="11069414" y="74327"/>
            <a:ext cx="1394669" cy="1394669"/>
          </a:xfrm>
          <a:prstGeom prst="rect">
            <a:avLst/>
          </a:prstGeom>
          <a:ln w="12700">
            <a:miter lim="400000"/>
          </a:ln>
        </p:spPr>
      </p:pic>
      <p:pic>
        <p:nvPicPr>
          <p:cNvPr id="199" name="signup_logo.png"/>
          <p:cNvPicPr>
            <a:picLocks noChangeAspect="1"/>
          </p:cNvPicPr>
          <p:nvPr/>
        </p:nvPicPr>
        <p:blipFill>
          <a:blip r:embed="rId6">
            <a:extLst/>
          </a:blip>
          <a:stretch>
            <a:fillRect/>
          </a:stretch>
        </p:blipFill>
        <p:spPr>
          <a:xfrm>
            <a:off x="8578850" y="320811"/>
            <a:ext cx="2247900" cy="901701"/>
          </a:xfrm>
          <a:prstGeom prst="rect">
            <a:avLst/>
          </a:prstGeom>
          <a:ln w="12700">
            <a:miter lim="400000"/>
          </a:ln>
        </p:spPr>
      </p:pic>
      <p:grpSp>
        <p:nvGrpSpPr>
          <p:cNvPr id="202" name="Group 202"/>
          <p:cNvGrpSpPr/>
          <p:nvPr/>
        </p:nvGrpSpPr>
        <p:grpSpPr>
          <a:xfrm>
            <a:off x="495564" y="5731803"/>
            <a:ext cx="4522559" cy="2334219"/>
            <a:chOff x="0" y="0"/>
            <a:chExt cx="4522558" cy="2334217"/>
          </a:xfrm>
        </p:grpSpPr>
        <p:pic>
          <p:nvPicPr>
            <p:cNvPr id="201" name="FullSizeRender-4.jpg"/>
            <p:cNvPicPr>
              <a:picLocks noChangeAspect="1"/>
            </p:cNvPicPr>
            <p:nvPr/>
          </p:nvPicPr>
          <p:blipFill>
            <a:blip r:embed="rId7">
              <a:extLst/>
            </a:blip>
            <a:stretch>
              <a:fillRect/>
            </a:stretch>
          </p:blipFill>
          <p:spPr>
            <a:xfrm>
              <a:off x="127000" y="88900"/>
              <a:ext cx="4268559" cy="2004018"/>
            </a:xfrm>
            <a:prstGeom prst="rect">
              <a:avLst/>
            </a:prstGeom>
            <a:ln>
              <a:noFill/>
            </a:ln>
            <a:effectLst/>
          </p:spPr>
        </p:pic>
        <p:pic>
          <p:nvPicPr>
            <p:cNvPr id="200" name="Picture 199"/>
            <p:cNvPicPr>
              <a:picLocks/>
            </p:cNvPicPr>
            <p:nvPr/>
          </p:nvPicPr>
          <p:blipFill>
            <a:blip r:embed="rId8">
              <a:extLst/>
            </a:blip>
            <a:stretch>
              <a:fillRect/>
            </a:stretch>
          </p:blipFill>
          <p:spPr>
            <a:xfrm>
              <a:off x="0" y="0"/>
              <a:ext cx="4522559" cy="2334218"/>
            </a:xfrm>
            <a:prstGeom prst="rect">
              <a:avLst/>
            </a:prstGeom>
            <a:effectLst/>
          </p:spPr>
        </p:pic>
      </p:grpSp>
      <p:pic>
        <p:nvPicPr>
          <p:cNvPr id="203" name="newtrent_08.png"/>
          <p:cNvPicPr>
            <a:picLocks noChangeAspect="1"/>
          </p:cNvPicPr>
          <p:nvPr/>
        </p:nvPicPr>
        <p:blipFill>
          <a:blip r:embed="rId9">
            <a:extLst/>
          </a:blip>
          <a:stretch>
            <a:fillRect/>
          </a:stretch>
        </p:blipFill>
        <p:spPr>
          <a:xfrm>
            <a:off x="5907765" y="5638471"/>
            <a:ext cx="2320994" cy="2334219"/>
          </a:xfrm>
          <a:prstGeom prst="rect">
            <a:avLst/>
          </a:prstGeom>
          <a:ln w="12700">
            <a:miter lim="400000"/>
          </a:ln>
        </p:spPr>
      </p:pic>
      <p:pic>
        <p:nvPicPr>
          <p:cNvPr id="204" name="facbook.jpg"/>
          <p:cNvPicPr>
            <a:picLocks noChangeAspect="1"/>
          </p:cNvPicPr>
          <p:nvPr/>
        </p:nvPicPr>
        <p:blipFill>
          <a:blip r:embed="rId10">
            <a:extLst/>
          </a:blip>
          <a:stretch>
            <a:fillRect/>
          </a:stretch>
        </p:blipFill>
        <p:spPr>
          <a:xfrm>
            <a:off x="10196677" y="2356427"/>
            <a:ext cx="1899710" cy="170973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9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0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200"/>
                                  </p:stCondLst>
                                  <p:iterate>
                                    <p:tmAbs val="0"/>
                                  </p:iterate>
                                  <p:childTnLst>
                                    <p:set>
                                      <p:cBhvr>
                                        <p:cTn id="12" fill="hold"/>
                                        <p:tgtEl>
                                          <p:spTgt spid="202"/>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grpId="4" nodeType="afterEffect">
                                  <p:stCondLst>
                                    <p:cond delay="200"/>
                                  </p:stCondLst>
                                  <p:iterate>
                                    <p:tmAbs val="0"/>
                                  </p:iterate>
                                  <p:childTnLst>
                                    <p:set>
                                      <p:cBhvr>
                                        <p:cTn id="15" fill="hold"/>
                                        <p:tgtEl>
                                          <p:spTgt spid="203"/>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5" nodeType="afterEffect">
                                  <p:stCondLst>
                                    <p:cond delay="200"/>
                                  </p:stCondLst>
                                  <p:iterate>
                                    <p:tmAbs val="0"/>
                                  </p:iterate>
                                  <p:childTnLst>
                                    <p:set>
                                      <p:cBhvr>
                                        <p:cTn id="18" fill="hold"/>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5" animBg="1" advAuto="0"/>
      <p:bldP spid="197" grpId="1" animBg="1" advAuto="0"/>
      <p:bldP spid="202" grpId="3" animBg="1" advAuto="0"/>
      <p:bldP spid="203" grpId="4" animBg="1" advAuto="0"/>
      <p:bldP spid="204"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idx="13"/>
          </p:nvPr>
        </p:nvSpPr>
        <p:spPr>
          <a:xfrm>
            <a:off x="1943100" y="3870536"/>
            <a:ext cx="10490200" cy="3454401"/>
          </a:xfrm>
          <a:prstGeom prst="rect">
            <a:avLst/>
          </a:prstGeom>
        </p:spPr>
        <p:txBody>
          <a:bodyPr/>
          <a:lstStyle/>
          <a:p>
            <a:r>
              <a:t>Vancouver Firefighters’ Charities tracked over 3500 hours, 60 Events, and 700 volunteers in 2016 using Signup.com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15002475_966361556802558_5440840038898236171_o.jpg"/>
          <p:cNvPicPr>
            <a:picLocks noChangeAspect="1"/>
          </p:cNvPicPr>
          <p:nvPr/>
        </p:nvPicPr>
        <p:blipFill>
          <a:blip r:embed="rId3">
            <a:extLst/>
          </a:blip>
          <a:srcRect t="31388" r="1444" b="49171"/>
          <a:stretch>
            <a:fillRect/>
          </a:stretch>
        </p:blipFill>
        <p:spPr>
          <a:xfrm>
            <a:off x="103" y="8054924"/>
            <a:ext cx="13004332" cy="1709609"/>
          </a:xfrm>
          <a:prstGeom prst="rect">
            <a:avLst/>
          </a:prstGeom>
          <a:ln w="12700">
            <a:miter lim="400000"/>
          </a:ln>
        </p:spPr>
      </p:pic>
      <p:sp>
        <p:nvSpPr>
          <p:cNvPr id="209" name="Shape 209"/>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10" name="Shape 210"/>
          <p:cNvSpPr>
            <a:spLocks noGrp="1"/>
          </p:cNvSpPr>
          <p:nvPr>
            <p:ph type="title"/>
          </p:nvPr>
        </p:nvSpPr>
        <p:spPr>
          <a:prstGeom prst="rect">
            <a:avLst/>
          </a:prstGeom>
        </p:spPr>
        <p:txBody>
          <a:bodyPr/>
          <a:lstStyle>
            <a:lvl1pPr defTabSz="543305">
              <a:spcBef>
                <a:spcPts val="2100"/>
              </a:spcBef>
              <a:defRPr sz="4836"/>
            </a:lvl1pPr>
          </a:lstStyle>
          <a:p>
            <a:r>
              <a:t>Reporting</a:t>
            </a:r>
          </a:p>
        </p:txBody>
      </p:sp>
      <p:pic>
        <p:nvPicPr>
          <p:cNvPr id="211" name="12552928_781941168577932_8594382451069940106_n.jpg"/>
          <p:cNvPicPr>
            <a:picLocks noChangeAspect="1"/>
          </p:cNvPicPr>
          <p:nvPr/>
        </p:nvPicPr>
        <p:blipFill>
          <a:blip r:embed="rId4">
            <a:extLst/>
          </a:blip>
          <a:stretch>
            <a:fillRect/>
          </a:stretch>
        </p:blipFill>
        <p:spPr>
          <a:xfrm>
            <a:off x="11069414" y="74327"/>
            <a:ext cx="1394669" cy="1394669"/>
          </a:xfrm>
          <a:prstGeom prst="rect">
            <a:avLst/>
          </a:prstGeom>
          <a:ln w="12700">
            <a:miter lim="400000"/>
          </a:ln>
        </p:spPr>
      </p:pic>
      <p:pic>
        <p:nvPicPr>
          <p:cNvPr id="212" name="signup_logo.png"/>
          <p:cNvPicPr>
            <a:picLocks noChangeAspect="1"/>
          </p:cNvPicPr>
          <p:nvPr/>
        </p:nvPicPr>
        <p:blipFill>
          <a:blip r:embed="rId5">
            <a:extLst/>
          </a:blip>
          <a:stretch>
            <a:fillRect/>
          </a:stretch>
        </p:blipFill>
        <p:spPr>
          <a:xfrm>
            <a:off x="8578850" y="320811"/>
            <a:ext cx="2247900" cy="901701"/>
          </a:xfrm>
          <a:prstGeom prst="rect">
            <a:avLst/>
          </a:prstGeom>
          <a:ln w="12700">
            <a:miter lim="400000"/>
          </a:ln>
        </p:spPr>
      </p:pic>
      <p:grpSp>
        <p:nvGrpSpPr>
          <p:cNvPr id="215" name="Group 215"/>
          <p:cNvGrpSpPr/>
          <p:nvPr/>
        </p:nvGrpSpPr>
        <p:grpSpPr>
          <a:xfrm>
            <a:off x="186266" y="1927088"/>
            <a:ext cx="10544110" cy="6052904"/>
            <a:chOff x="0" y="0"/>
            <a:chExt cx="10544109" cy="6052902"/>
          </a:xfrm>
        </p:grpSpPr>
        <p:pic>
          <p:nvPicPr>
            <p:cNvPr id="214" name="Screen Shot 2016-12-29 at 2.23.27 PM.png"/>
            <p:cNvPicPr>
              <a:picLocks noChangeAspect="1"/>
            </p:cNvPicPr>
            <p:nvPr/>
          </p:nvPicPr>
          <p:blipFill>
            <a:blip r:embed="rId6">
              <a:extLst/>
            </a:blip>
            <a:srcRect l="4492" t="24866" r="16382"/>
            <a:stretch>
              <a:fillRect/>
            </a:stretch>
          </p:blipFill>
          <p:spPr>
            <a:xfrm>
              <a:off x="127000" y="88900"/>
              <a:ext cx="10290110" cy="5722703"/>
            </a:xfrm>
            <a:prstGeom prst="rect">
              <a:avLst/>
            </a:prstGeom>
            <a:ln>
              <a:noFill/>
            </a:ln>
            <a:effectLst/>
          </p:spPr>
        </p:pic>
        <p:pic>
          <p:nvPicPr>
            <p:cNvPr id="213" name="Picture 212"/>
            <p:cNvPicPr>
              <a:picLocks/>
            </p:cNvPicPr>
            <p:nvPr/>
          </p:nvPicPr>
          <p:blipFill>
            <a:blip r:embed="rId7">
              <a:extLst/>
            </a:blip>
            <a:stretch>
              <a:fillRect/>
            </a:stretch>
          </p:blipFill>
          <p:spPr>
            <a:xfrm>
              <a:off x="0" y="0"/>
              <a:ext cx="10544110" cy="6052903"/>
            </a:xfrm>
            <a:prstGeom prst="rect">
              <a:avLst/>
            </a:prstGeom>
            <a:effectLst/>
          </p:spPr>
        </p:pic>
      </p:grpSp>
      <p:grpSp>
        <p:nvGrpSpPr>
          <p:cNvPr id="218" name="Group 218"/>
          <p:cNvGrpSpPr/>
          <p:nvPr/>
        </p:nvGrpSpPr>
        <p:grpSpPr>
          <a:xfrm>
            <a:off x="515649" y="2791764"/>
            <a:ext cx="9280275" cy="4478248"/>
            <a:chOff x="0" y="0"/>
            <a:chExt cx="9280274" cy="4478247"/>
          </a:xfrm>
        </p:grpSpPr>
        <p:pic>
          <p:nvPicPr>
            <p:cNvPr id="217" name="Screen Shot 2017-01-04 at 4.34.08 PM.png"/>
            <p:cNvPicPr>
              <a:picLocks noChangeAspect="1"/>
            </p:cNvPicPr>
            <p:nvPr/>
          </p:nvPicPr>
          <p:blipFill>
            <a:blip r:embed="rId8">
              <a:extLst/>
            </a:blip>
            <a:stretch>
              <a:fillRect/>
            </a:stretch>
          </p:blipFill>
          <p:spPr>
            <a:xfrm>
              <a:off x="127000" y="88900"/>
              <a:ext cx="9026275" cy="4148048"/>
            </a:xfrm>
            <a:prstGeom prst="rect">
              <a:avLst/>
            </a:prstGeom>
            <a:ln>
              <a:noFill/>
            </a:ln>
            <a:effectLst/>
          </p:spPr>
        </p:pic>
        <p:pic>
          <p:nvPicPr>
            <p:cNvPr id="216" name="Picture 215"/>
            <p:cNvPicPr>
              <a:picLocks/>
            </p:cNvPicPr>
            <p:nvPr/>
          </p:nvPicPr>
          <p:blipFill>
            <a:blip r:embed="rId9">
              <a:extLst/>
            </a:blip>
            <a:stretch>
              <a:fillRect/>
            </a:stretch>
          </p:blipFill>
          <p:spPr>
            <a:xfrm>
              <a:off x="0" y="0"/>
              <a:ext cx="9280275" cy="4478248"/>
            </a:xfrm>
            <a:prstGeom prst="rect">
              <a:avLst/>
            </a:prstGeom>
            <a:effectLst/>
          </p:spPr>
        </p:pic>
      </p:grpSp>
      <p:grpSp>
        <p:nvGrpSpPr>
          <p:cNvPr id="221" name="Group 221"/>
          <p:cNvGrpSpPr/>
          <p:nvPr/>
        </p:nvGrpSpPr>
        <p:grpSpPr>
          <a:xfrm>
            <a:off x="4905334" y="1838188"/>
            <a:ext cx="7878010" cy="4878528"/>
            <a:chOff x="0" y="0"/>
            <a:chExt cx="7878009" cy="4878527"/>
          </a:xfrm>
        </p:grpSpPr>
        <p:pic>
          <p:nvPicPr>
            <p:cNvPr id="220" name="Screen Shot 2017-01-04 at 4.29.56 PM.png">
              <a:hlinkClick r:id="rId10"/>
            </p:cNvPr>
            <p:cNvPicPr>
              <a:picLocks noChangeAspect="1"/>
            </p:cNvPicPr>
            <p:nvPr/>
          </p:nvPicPr>
          <p:blipFill>
            <a:blip r:embed="rId11">
              <a:extLst/>
            </a:blip>
            <a:stretch>
              <a:fillRect/>
            </a:stretch>
          </p:blipFill>
          <p:spPr>
            <a:xfrm>
              <a:off x="127000" y="88900"/>
              <a:ext cx="7624010" cy="4548328"/>
            </a:xfrm>
            <a:prstGeom prst="rect">
              <a:avLst/>
            </a:prstGeom>
            <a:ln>
              <a:noFill/>
            </a:ln>
            <a:effectLst/>
          </p:spPr>
        </p:pic>
        <p:pic>
          <p:nvPicPr>
            <p:cNvPr id="219" name="Picture 218"/>
            <p:cNvPicPr>
              <a:picLocks/>
            </p:cNvPicPr>
            <p:nvPr/>
          </p:nvPicPr>
          <p:blipFill>
            <a:blip r:embed="rId12">
              <a:extLst/>
            </a:blip>
            <a:stretch>
              <a:fillRect/>
            </a:stretch>
          </p:blipFill>
          <p:spPr>
            <a:xfrm>
              <a:off x="0" y="0"/>
              <a:ext cx="7878010" cy="4878528"/>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100"/>
                                  </p:stCondLst>
                                  <p:iterate>
                                    <p:tmAbs val="0"/>
                                  </p:iterate>
                                  <p:childTnLst>
                                    <p:set>
                                      <p:cBhvr>
                                        <p:cTn id="6" fill="hold"/>
                                        <p:tgtEl>
                                          <p:spTgt spid="215"/>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2" nodeType="afterEffect">
                                  <p:stCondLst>
                                    <p:cond delay="1000"/>
                                  </p:stCondLst>
                                  <p:iterate>
                                    <p:tmAbs val="0"/>
                                  </p:iterate>
                                  <p:childTnLst>
                                    <p:set>
                                      <p:cBhvr>
                                        <p:cTn id="9" fill="hold"/>
                                        <p:tgtEl>
                                          <p:spTgt spid="218"/>
                                        </p:tgtEl>
                                        <p:attrNameLst>
                                          <p:attrName>style.visibility</p:attrName>
                                        </p:attrNameLst>
                                      </p:cBhvr>
                                      <p:to>
                                        <p:strVal val="visible"/>
                                      </p:to>
                                    </p:set>
                                  </p:childTnLst>
                                </p:cTn>
                              </p:par>
                            </p:childTnLst>
                          </p:cTn>
                        </p:par>
                        <p:par>
                          <p:cTn id="10" fill="hold">
                            <p:stCondLst>
                              <p:cond delay="1100"/>
                            </p:stCondLst>
                            <p:childTnLst>
                              <p:par>
                                <p:cTn id="11" presetID="1" presetClass="entr" presetSubtype="0" fill="hold" grpId="3" nodeType="afterEffect">
                                  <p:stCondLst>
                                    <p:cond delay="1000"/>
                                  </p:stCondLst>
                                  <p:iterate>
                                    <p:tmAbs val="0"/>
                                  </p:iterate>
                                  <p:childTnLst>
                                    <p:set>
                                      <p:cBhvr>
                                        <p:cTn id="12" fill="hold"/>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animBg="1" advAuto="0"/>
      <p:bldP spid="218" grpId="2" animBg="1" advAuto="0"/>
      <p:bldP spid="221" grpId="3" animBg="1" advAuto="0"/>
    </p:bldLst>
  </p:timing>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587</Words>
  <Application>Microsoft Office PowerPoint</Application>
  <PresentationFormat>Custom</PresentationFormat>
  <Paragraphs>55</Paragraphs>
  <Slides>13</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Baskerville</vt:lpstr>
      <vt:lpstr>Cooper Black</vt:lpstr>
      <vt:lpstr>DIN Alternate</vt:lpstr>
      <vt:lpstr>DIN Condensed</vt:lpstr>
      <vt:lpstr>Goudy Old Style Italic</vt:lpstr>
      <vt:lpstr>Helvetica</vt:lpstr>
      <vt:lpstr>Helvetica Neue</vt:lpstr>
      <vt:lpstr>Iowan Old Style Bold</vt:lpstr>
      <vt:lpstr>Iowan Old Style Italic</vt:lpstr>
      <vt:lpstr>Iowan Old Style Roman</vt:lpstr>
      <vt:lpstr>Rockwell Extra Bold</vt:lpstr>
      <vt:lpstr>Zapf Dingbats</vt:lpstr>
      <vt:lpstr>New_Template9</vt:lpstr>
      <vt:lpstr>signup.com</vt:lpstr>
      <vt:lpstr>Outline</vt:lpstr>
      <vt:lpstr>PowerPoint Presentation</vt:lpstr>
      <vt:lpstr>What is it?</vt:lpstr>
      <vt:lpstr>Benefits to the Organizers.</vt:lpstr>
      <vt:lpstr>How does it work?</vt:lpstr>
      <vt:lpstr>Why volunteers like it.</vt:lpstr>
      <vt:lpstr>PowerPoint Presentation</vt:lpstr>
      <vt:lpstr>Reporting</vt:lpstr>
      <vt:lpstr>Messages</vt:lpstr>
      <vt:lpstr>Invites</vt:lpstr>
      <vt:lpstr>Interactive Demo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signup.com</dc:title>
  <dc:creator>James Martins</dc:creator>
  <cp:lastModifiedBy>James Martins</cp:lastModifiedBy>
  <cp:revision>2</cp:revision>
  <dcterms:modified xsi:type="dcterms:W3CDTF">2017-01-16T04:47:43Z</dcterms:modified>
</cp:coreProperties>
</file>