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68" r:id="rId3"/>
    <p:sldId id="257" r:id="rId4"/>
    <p:sldId id="271" r:id="rId5"/>
    <p:sldId id="279" r:id="rId6"/>
    <p:sldId id="258" r:id="rId7"/>
    <p:sldId id="260" r:id="rId8"/>
    <p:sldId id="261" r:id="rId9"/>
    <p:sldId id="281" r:id="rId10"/>
    <p:sldId id="262" r:id="rId11"/>
    <p:sldId id="264" r:id="rId12"/>
    <p:sldId id="272" r:id="rId13"/>
    <p:sldId id="274" r:id="rId14"/>
    <p:sldId id="273" r:id="rId15"/>
    <p:sldId id="275" r:id="rId16"/>
    <p:sldId id="265" r:id="rId17"/>
    <p:sldId id="266" r:id="rId18"/>
    <p:sldId id="267" r:id="rId19"/>
    <p:sldId id="276" r:id="rId20"/>
    <p:sldId id="277" r:id="rId21"/>
    <p:sldId id="282" r:id="rId22"/>
    <p:sldId id="278" r:id="rId23"/>
    <p:sldId id="269" r:id="rId24"/>
    <p:sldId id="280" r:id="rId25"/>
    <p:sldId id="283" r:id="rId26"/>
    <p:sldId id="270" r:id="rId27"/>
    <p:sldId id="284" r:id="rId2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6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F1087-430B-41B2-B818-3F3A9A9DEE6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FBCA0-67AC-4D01-8D91-48790FD3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7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0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0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4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9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6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9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7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4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5000">
              <a:schemeClr val="accent3">
                <a:lumMod val="20000"/>
                <a:lumOff val="80000"/>
              </a:schemeClr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7DF02-9771-4230-895A-A6538CC79F2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18EF-005D-4AC8-B672-E6C818AD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9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ndrea@brucecpa.co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-arc.gc.ca/chrts-gvng/lstngs/menu-eng.html" TargetMode="External"/><Relationship Id="rId2" Type="http://schemas.openxmlformats.org/officeDocument/2006/relationships/hyperlink" Target="http://www.cra-arc.gc.ca/E/pbg/tf/t2050/t2050-16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a-arc.gc.ca/chrts-gvng/chrts/cntct/cntct-en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5000">
              <a:schemeClr val="accent3">
                <a:lumMod val="20000"/>
                <a:lumOff val="80000"/>
              </a:schemeClr>
            </a:gs>
            <a:gs pos="100000">
              <a:srgbClr val="156B1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Charities and Taxes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Andrea Knorr, CPA, CGA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035" y="4572000"/>
            <a:ext cx="38004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5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issue receipts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 provided to the charity</a:t>
            </a:r>
          </a:p>
          <a:p>
            <a:r>
              <a:rPr lang="en-US" dirty="0" smtClean="0"/>
              <a:t>On behalf of another organization or charity</a:t>
            </a:r>
          </a:p>
          <a:p>
            <a:r>
              <a:rPr lang="en-US" dirty="0" smtClean="0"/>
              <a:t>In a name other than the name of the true donor</a:t>
            </a:r>
          </a:p>
          <a:p>
            <a:r>
              <a:rPr lang="en-US" dirty="0" smtClean="0"/>
              <a:t>Donations directed to a specific individual or family</a:t>
            </a:r>
          </a:p>
          <a:p>
            <a:r>
              <a:rPr lang="en-US" dirty="0" smtClean="0"/>
              <a:t>Donations to the benefit of </a:t>
            </a:r>
            <a:r>
              <a:rPr lang="en-US" smtClean="0"/>
              <a:t>the </a:t>
            </a:r>
            <a:r>
              <a:rPr lang="en-US" smtClean="0"/>
              <a:t>donor</a:t>
            </a:r>
            <a:endParaRPr lang="en-US" dirty="0" smtClean="0"/>
          </a:p>
          <a:p>
            <a:r>
              <a:rPr lang="en-US" dirty="0" smtClean="0"/>
              <a:t>For gift cards or certificates (</a:t>
            </a:r>
            <a:r>
              <a:rPr lang="en-US" dirty="0" err="1" smtClean="0"/>
              <a:t>ie</a:t>
            </a:r>
            <a:r>
              <a:rPr lang="en-US" dirty="0" smtClean="0"/>
              <a:t>: silent auction)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issue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time frame</a:t>
            </a:r>
          </a:p>
          <a:p>
            <a:r>
              <a:rPr lang="en-US" dirty="0" smtClean="0"/>
              <a:t>According to your schedule</a:t>
            </a:r>
          </a:p>
          <a:p>
            <a:r>
              <a:rPr lang="en-US" dirty="0" smtClean="0"/>
              <a:t>Before February 28 of next calendar year</a:t>
            </a:r>
          </a:p>
          <a:p>
            <a:r>
              <a:rPr lang="en-US" dirty="0" smtClean="0"/>
              <a:t>Issue periodically or a single cumulative receipt</a:t>
            </a:r>
          </a:p>
        </p:txBody>
      </p:sp>
    </p:spTree>
    <p:extLst>
      <p:ext uri="{BB962C8B-B14F-4D97-AF65-F5344CB8AC3E}">
        <p14:creationId xmlns:p14="http://schemas.microsoft.com/office/powerpoint/2010/main" val="35047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tax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Receipt still has to contain all required info</a:t>
            </a:r>
          </a:p>
          <a:p>
            <a:r>
              <a:rPr lang="en-US" dirty="0" smtClean="0"/>
              <a:t>Receipt can be reproduced by the charity</a:t>
            </a:r>
          </a:p>
          <a:p>
            <a:r>
              <a:rPr lang="en-US" dirty="0" smtClean="0"/>
              <a:t>Receipting information is stored on a protected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Receipts can be emailed if: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sent in a non-alterable format (</a:t>
            </a:r>
            <a:r>
              <a:rPr lang="en-US" dirty="0" err="1" smtClean="0"/>
              <a:t>ie</a:t>
            </a:r>
            <a:r>
              <a:rPr lang="en-US" dirty="0" smtClean="0"/>
              <a:t>: PDF)</a:t>
            </a:r>
          </a:p>
          <a:p>
            <a:r>
              <a:rPr lang="en-US" dirty="0" smtClean="0"/>
              <a:t>Signed with an electronic signature</a:t>
            </a:r>
          </a:p>
          <a:p>
            <a:r>
              <a:rPr lang="en-US" dirty="0" smtClean="0"/>
              <a:t>Charity must keep copy of all emailed receipts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of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Great way to get donors to give you funds where they get a tax advantage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Donor wants to give $5,000 to charity</a:t>
            </a:r>
          </a:p>
          <a:p>
            <a:pPr lvl="1"/>
            <a:r>
              <a:rPr lang="en-US" dirty="0" smtClean="0"/>
              <a:t>Donor has $5,000 in stocks</a:t>
            </a:r>
          </a:p>
          <a:p>
            <a:pPr lvl="1"/>
            <a:r>
              <a:rPr lang="en-US" dirty="0" smtClean="0"/>
              <a:t>Donor transfers stocks to charity, avoids tax on capital gain</a:t>
            </a:r>
          </a:p>
          <a:p>
            <a:pPr lvl="1"/>
            <a:r>
              <a:rPr lang="en-US" dirty="0" smtClean="0"/>
              <a:t>Charity issues receipt for FMV of shares from Donor</a:t>
            </a:r>
          </a:p>
          <a:p>
            <a:pPr lvl="1"/>
            <a:r>
              <a:rPr lang="en-US" dirty="0" smtClean="0"/>
              <a:t>Charity sells shares – no capital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list of receipts issued in period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Database</a:t>
            </a:r>
          </a:p>
          <a:p>
            <a:r>
              <a:rPr lang="en-US" dirty="0" smtClean="0"/>
              <a:t>Keep copies of all voided receipts</a:t>
            </a:r>
          </a:p>
          <a:p>
            <a:r>
              <a:rPr lang="en-US" dirty="0" smtClean="0"/>
              <a:t>Keep a copy of issued receipts</a:t>
            </a:r>
          </a:p>
          <a:p>
            <a:r>
              <a:rPr lang="en-US" dirty="0" smtClean="0"/>
              <a:t>Need to account for all receipts issued</a:t>
            </a:r>
          </a:p>
          <a:p>
            <a:r>
              <a:rPr lang="en-US" dirty="0" smtClean="0"/>
              <a:t>For receipts given for gifts in kind, it is recommended to attach the backup of the FMV to the receipt the charity keeps</a:t>
            </a:r>
          </a:p>
        </p:txBody>
      </p:sp>
    </p:spTree>
    <p:extLst>
      <p:ext uri="{BB962C8B-B14F-4D97-AF65-F5344CB8AC3E}">
        <p14:creationId xmlns:p14="http://schemas.microsoft.com/office/powerpoint/2010/main" val="18963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set yearly budget</a:t>
            </a:r>
          </a:p>
          <a:p>
            <a:pPr lvl="1"/>
            <a:r>
              <a:rPr lang="en-US" dirty="0" smtClean="0"/>
              <a:t>Goal setting</a:t>
            </a:r>
          </a:p>
          <a:p>
            <a:r>
              <a:rPr lang="en-US" dirty="0" smtClean="0"/>
              <a:t>Fundraising budgets</a:t>
            </a:r>
          </a:p>
          <a:p>
            <a:r>
              <a:rPr lang="en-US" dirty="0" smtClean="0"/>
              <a:t>Program budgets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revenues fall below target </a:t>
            </a:r>
          </a:p>
          <a:p>
            <a:pPr lvl="1"/>
            <a:r>
              <a:rPr lang="en-US" dirty="0" smtClean="0"/>
              <a:t>React and try to increase revenues</a:t>
            </a:r>
          </a:p>
          <a:p>
            <a:pPr lvl="1"/>
            <a:r>
              <a:rPr lang="en-US" dirty="0" smtClean="0"/>
              <a:t>Cut budget on expenses</a:t>
            </a:r>
            <a:endParaRPr lang="en-US" dirty="0"/>
          </a:p>
          <a:p>
            <a:r>
              <a:rPr lang="en-US" dirty="0" smtClean="0"/>
              <a:t>If expenses skyrocket</a:t>
            </a:r>
          </a:p>
          <a:p>
            <a:pPr lvl="1"/>
            <a:r>
              <a:rPr lang="en-US" dirty="0" smtClean="0"/>
              <a:t>Cut expenses </a:t>
            </a:r>
          </a:p>
          <a:p>
            <a:pPr lvl="1"/>
            <a:r>
              <a:rPr lang="en-US" dirty="0" smtClean="0"/>
              <a:t>Increase revenues</a:t>
            </a:r>
          </a:p>
          <a:p>
            <a:pPr lvl="1"/>
            <a:r>
              <a:rPr lang="en-US" dirty="0" smtClean="0"/>
              <a:t>Goal is to achieve a profit on all your fundraisers that makes it worth while for the charity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3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to budget for a particular program</a:t>
            </a:r>
          </a:p>
          <a:p>
            <a:r>
              <a:rPr lang="en-US" dirty="0" smtClean="0"/>
              <a:t>Monitoring actual vs budgeted</a:t>
            </a:r>
          </a:p>
          <a:p>
            <a:r>
              <a:rPr lang="en-US" dirty="0" smtClean="0"/>
              <a:t>New programs, reduction, cancellation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Charity must keep adequate records for CRA to verify revenue and expenses</a:t>
            </a:r>
          </a:p>
          <a:p>
            <a:r>
              <a:rPr lang="en-US" dirty="0" smtClean="0"/>
              <a:t>Important to monitor revenues &amp; expenses within specific categories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Andrea Knorr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My name is Andrea Knorr, and I’ve been a CGA since 1997.  I have worked in public practice for W. Bruce and Associates since </a:t>
            </a:r>
            <a:r>
              <a:rPr lang="en-US" dirty="0" smtClean="0"/>
              <a:t>1994.  </a:t>
            </a:r>
            <a:r>
              <a:rPr lang="en-US" dirty="0"/>
              <a:t>I am </a:t>
            </a:r>
            <a:r>
              <a:rPr lang="en-US" dirty="0" smtClean="0"/>
              <a:t>now a </a:t>
            </a:r>
            <a:r>
              <a:rPr lang="en-US" dirty="0"/>
              <a:t>partner in the firm which has </a:t>
            </a:r>
            <a:r>
              <a:rPr lang="en-US" dirty="0" smtClean="0"/>
              <a:t>been around </a:t>
            </a:r>
            <a:r>
              <a:rPr lang="en-US" dirty="0"/>
              <a:t>since 1982. </a:t>
            </a:r>
          </a:p>
          <a:p>
            <a:endParaRPr lang="en-US" dirty="0"/>
          </a:p>
          <a:p>
            <a:r>
              <a:rPr lang="en-US" dirty="0"/>
              <a:t>We provide a variety of services to our clients in the following </a:t>
            </a:r>
            <a:r>
              <a:rPr lang="en-US" dirty="0" smtClean="0"/>
              <a:t>areas:</a:t>
            </a:r>
          </a:p>
          <a:p>
            <a:pPr lvl="1"/>
            <a:r>
              <a:rPr lang="en-US" dirty="0" smtClean="0"/>
              <a:t>auditing </a:t>
            </a:r>
            <a:r>
              <a:rPr lang="en-US" dirty="0"/>
              <a:t>of Societies, Unions, Associations and other not for profit </a:t>
            </a:r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accounting </a:t>
            </a:r>
            <a:r>
              <a:rPr lang="en-US" dirty="0"/>
              <a:t>and income tax for small </a:t>
            </a:r>
            <a:r>
              <a:rPr lang="en-US" dirty="0" smtClean="0"/>
              <a:t>businesses</a:t>
            </a:r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and computer </a:t>
            </a:r>
            <a:r>
              <a:rPr lang="en-US" dirty="0" smtClean="0"/>
              <a:t>consulting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/>
              <a:t>income </a:t>
            </a:r>
            <a:r>
              <a:rPr lang="en-US" dirty="0" smtClean="0"/>
              <a:t>tax services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19800"/>
            <a:ext cx="2428875" cy="733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21717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11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categories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Receipted vs non-receipted donations</a:t>
            </a:r>
          </a:p>
          <a:p>
            <a:pPr lvl="2"/>
            <a:r>
              <a:rPr lang="en-US" dirty="0" smtClean="0"/>
              <a:t>Receipted amounts must balance to what was given</a:t>
            </a:r>
          </a:p>
          <a:p>
            <a:pPr lvl="1"/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Sale of goods &amp; services</a:t>
            </a:r>
          </a:p>
          <a:p>
            <a:pPr lvl="1"/>
            <a:r>
              <a:rPr lang="en-US" dirty="0" smtClean="0"/>
              <a:t>Investment income</a:t>
            </a:r>
          </a:p>
          <a:p>
            <a:pPr lvl="1"/>
            <a:r>
              <a:rPr lang="en-US" dirty="0" smtClean="0"/>
              <a:t>Gaming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Gaming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Raffle, 50/50 draw, etc.</a:t>
            </a:r>
          </a:p>
          <a:p>
            <a:r>
              <a:rPr lang="en-US" dirty="0" smtClean="0"/>
              <a:t>Grant</a:t>
            </a:r>
          </a:p>
          <a:p>
            <a:pPr lvl="1"/>
            <a:r>
              <a:rPr lang="en-US" dirty="0" smtClean="0"/>
              <a:t>Forms to fill out for license or annual grant</a:t>
            </a:r>
          </a:p>
          <a:p>
            <a:r>
              <a:rPr lang="en-US" dirty="0" smtClean="0"/>
              <a:t>Specific rules where you have to file within a set number of days after an event</a:t>
            </a:r>
          </a:p>
          <a:p>
            <a:r>
              <a:rPr lang="en-US" dirty="0" smtClean="0"/>
              <a:t>Still have to file an annual gaming return based on cash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categories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Fundraising expenses</a:t>
            </a:r>
          </a:p>
          <a:p>
            <a:pPr lvl="1"/>
            <a:r>
              <a:rPr lang="en-US" dirty="0" smtClean="0"/>
              <a:t>Management and administrative expenses</a:t>
            </a:r>
          </a:p>
          <a:p>
            <a:pPr lvl="1"/>
            <a:r>
              <a:rPr lang="en-US" dirty="0" smtClean="0"/>
              <a:t>Charitable activities</a:t>
            </a:r>
          </a:p>
          <a:p>
            <a:pPr lvl="1"/>
            <a:r>
              <a:rPr lang="en-US" dirty="0" smtClean="0"/>
              <a:t>Qualified donees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Produce financial statements</a:t>
            </a:r>
          </a:p>
          <a:p>
            <a:r>
              <a:rPr lang="en-US" dirty="0" smtClean="0"/>
              <a:t>Internal and external audits</a:t>
            </a:r>
          </a:p>
          <a:p>
            <a:pPr lvl="1"/>
            <a:r>
              <a:rPr lang="en-US" dirty="0" smtClean="0"/>
              <a:t>Recommend external audit or review engagement</a:t>
            </a:r>
            <a:endParaRPr lang="en-US" dirty="0"/>
          </a:p>
          <a:p>
            <a:r>
              <a:rPr lang="en-US" dirty="0" smtClean="0"/>
              <a:t>Internal controls</a:t>
            </a:r>
          </a:p>
          <a:p>
            <a:pPr lvl="1"/>
            <a:r>
              <a:rPr lang="en-US" dirty="0" smtClean="0"/>
              <a:t>Don’t want unauthorized access to data and donation receipts</a:t>
            </a:r>
          </a:p>
          <a:p>
            <a:pPr lvl="1"/>
            <a:r>
              <a:rPr lang="en-US" dirty="0" smtClean="0"/>
              <a:t>Don’t want funds raised to be misappropriated</a:t>
            </a:r>
          </a:p>
          <a:p>
            <a:r>
              <a:rPr lang="en-US" dirty="0" smtClean="0"/>
              <a:t>Disbursement Quota</a:t>
            </a:r>
          </a:p>
          <a:p>
            <a:r>
              <a:rPr lang="en-US" dirty="0" smtClean="0"/>
              <a:t>Charity Tax Return – T3010 </a:t>
            </a:r>
          </a:p>
          <a:p>
            <a:pPr lvl="1"/>
            <a:r>
              <a:rPr lang="en-US" dirty="0" smtClean="0"/>
              <a:t>6 months after charity year-end</a:t>
            </a:r>
          </a:p>
          <a:p>
            <a:pPr lvl="1"/>
            <a:r>
              <a:rPr lang="en-US" dirty="0" smtClean="0"/>
              <a:t>Can lose charitable status if not done</a:t>
            </a:r>
          </a:p>
          <a:p>
            <a:r>
              <a:rPr lang="en-US" dirty="0" smtClean="0"/>
              <a:t>CRA Audits (periodically)</a:t>
            </a:r>
          </a:p>
          <a:p>
            <a:r>
              <a:rPr lang="en-US" dirty="0" smtClean="0"/>
              <a:t>Keep Charity Directorate up to date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) Officer/director information</a:t>
            </a:r>
          </a:p>
          <a:p>
            <a:pPr lvl="1"/>
            <a:r>
              <a:rPr lang="en-US" dirty="0" smtClean="0"/>
              <a:t>Ii) Program changes need approval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Disbursement Quota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Minimum amount a registered charity is required to spend each year on its own charitable activities or on gifts to qualified donees</a:t>
            </a:r>
          </a:p>
          <a:p>
            <a:r>
              <a:rPr lang="en-US" dirty="0" smtClean="0"/>
              <a:t>Changed in 2010 </a:t>
            </a:r>
            <a:r>
              <a:rPr lang="en-US" b="1" u="sng" dirty="0" smtClean="0"/>
              <a:t>from</a:t>
            </a:r>
            <a:r>
              <a:rPr lang="en-US" dirty="0" smtClean="0"/>
              <a:t> 80% of the amounts for which official tax receipts were issued in the prior fiscal year</a:t>
            </a:r>
          </a:p>
          <a:p>
            <a:r>
              <a:rPr lang="en-US" dirty="0" smtClean="0"/>
              <a:t>The calculation is now based on the value of a charity’s property </a:t>
            </a:r>
            <a:r>
              <a:rPr lang="en-US" b="1" u="sng" dirty="0" smtClean="0"/>
              <a:t>not</a:t>
            </a:r>
            <a:r>
              <a:rPr lang="en-US" dirty="0" smtClean="0"/>
              <a:t> used for charitable activities or administration</a:t>
            </a:r>
          </a:p>
          <a:p>
            <a:r>
              <a:rPr lang="en-US" dirty="0" smtClean="0"/>
              <a:t>3.5% of the average value of that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T3010 Charity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Goes onto CRA website for anyone to see</a:t>
            </a:r>
          </a:p>
          <a:p>
            <a:r>
              <a:rPr lang="en-US" dirty="0" smtClean="0"/>
              <a:t>They will see: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Purpose of organization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Are there employees of the organization and how much were they paid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Political activities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Activities outside of Canada 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Financial Statement information</a:t>
            </a:r>
          </a:p>
          <a:p>
            <a:pPr marL="1314450" lvl="2" indent="-457200">
              <a:buAutoNum type="alphaLcParenR"/>
            </a:pPr>
            <a:r>
              <a:rPr lang="en-US" dirty="0" smtClean="0"/>
              <a:t>What was receipted for cash gifts and gifts in kind</a:t>
            </a:r>
          </a:p>
          <a:p>
            <a:pPr marL="1314450" lvl="2" indent="-457200">
              <a:buAutoNum type="alphaLcParenR"/>
            </a:pPr>
            <a:r>
              <a:rPr lang="en-US" dirty="0" smtClean="0"/>
              <a:t>What was spent on charitable programs, administration, fundraising or donations to other charities</a:t>
            </a:r>
          </a:p>
        </p:txBody>
      </p:sp>
    </p:spTree>
    <p:extLst>
      <p:ext uri="{BB962C8B-B14F-4D97-AF65-F5344CB8AC3E}">
        <p14:creationId xmlns:p14="http://schemas.microsoft.com/office/powerpoint/2010/main" val="3470014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call or email me if you have any additional questions.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Andrea Knorr, CPA, CGA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Andrea@brucecpa.com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r>
              <a:rPr lang="en-US" dirty="0" smtClean="0"/>
              <a:t>604-931-3347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65" y="4953000"/>
            <a:ext cx="3619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>
                <a:hlinkClick r:id="rId2"/>
              </a:rPr>
              <a:t>T2050 Form: 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www.cra-arc.gc.ca/E/pbg/tf/t2050/t2050-16e.pdf</a:t>
            </a:r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r>
              <a:rPr lang="en-US" u="sng" dirty="0">
                <a:hlinkClick r:id="rId2"/>
              </a:rPr>
              <a:t>T4063 Form</a:t>
            </a:r>
            <a:r>
              <a:rPr lang="en-US" u="sng" dirty="0" smtClean="0">
                <a:hlinkClick r:id="rId2"/>
              </a:rPr>
              <a:t>:</a:t>
            </a:r>
            <a:endParaRPr lang="en-US" u="sng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www.cra-arc.gc.ca/E/pbg/tf/t2050/t2050-16e.pdf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Charity Listing: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www.cra-arc.gc.ca/chrts-gvng/lstngs/menu-eng.html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Contact Charity Directorate:</a:t>
            </a:r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www.cra-arc.gc.ca/chrts-gvng/chrts/cntct/cntct-eng.html</a:t>
            </a:r>
            <a:endParaRPr lang="en-US" u="sng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0742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Start a Charity</a:t>
            </a:r>
          </a:p>
          <a:p>
            <a:r>
              <a:rPr lang="en-US" dirty="0" smtClean="0"/>
              <a:t>Tax Receipting</a:t>
            </a:r>
          </a:p>
          <a:p>
            <a:r>
              <a:rPr lang="en-US" dirty="0" smtClean="0"/>
              <a:t>Budgeting</a:t>
            </a:r>
          </a:p>
          <a:p>
            <a:r>
              <a:rPr lang="en-US" dirty="0" smtClean="0"/>
              <a:t>Bookkeeping</a:t>
            </a:r>
          </a:p>
          <a:p>
            <a:r>
              <a:rPr lang="en-US" dirty="0" smtClean="0"/>
              <a:t>CRA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 a Charity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</a:t>
            </a:r>
          </a:p>
          <a:p>
            <a:r>
              <a:rPr lang="en-US" dirty="0" smtClean="0"/>
              <a:t>T2050 </a:t>
            </a:r>
            <a:r>
              <a:rPr lang="en-US" dirty="0"/>
              <a:t>needs to be completed and sent to the Canada Revenue Agency (CRA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 </a:t>
            </a:r>
            <a:r>
              <a:rPr lang="en-US" dirty="0"/>
              <a:t>available on CRA </a:t>
            </a:r>
            <a:r>
              <a:rPr lang="en-US" dirty="0" smtClean="0"/>
              <a:t>website – search T2050</a:t>
            </a:r>
            <a:endParaRPr lang="en-US" dirty="0"/>
          </a:p>
          <a:p>
            <a:r>
              <a:rPr lang="en-US" dirty="0"/>
              <a:t>Guide T4063 is available (also online) to help with completing form T2050</a:t>
            </a:r>
          </a:p>
          <a:p>
            <a:r>
              <a:rPr lang="en-US" dirty="0"/>
              <a:t>Usually 2 to 6 months to get </a:t>
            </a:r>
            <a:r>
              <a:rPr lang="en-US" dirty="0" smtClean="0"/>
              <a:t>approval</a:t>
            </a:r>
          </a:p>
          <a:p>
            <a:r>
              <a:rPr lang="en-US" dirty="0" smtClean="0"/>
              <a:t>Charity Directorate 1-800-267-2384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Charity receives 50% of all GST paid on purchases</a:t>
            </a:r>
          </a:p>
          <a:p>
            <a:r>
              <a:rPr lang="en-US" dirty="0" smtClean="0"/>
              <a:t>Periodic GST reporting (semi-annually or annually) </a:t>
            </a:r>
          </a:p>
        </p:txBody>
      </p:sp>
    </p:spTree>
    <p:extLst>
      <p:ext uri="{BB962C8B-B14F-4D97-AF65-F5344CB8AC3E}">
        <p14:creationId xmlns:p14="http://schemas.microsoft.com/office/powerpoint/2010/main" val="24806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Receipting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76400"/>
            <a:ext cx="5257800" cy="4525963"/>
          </a:xfrm>
        </p:spPr>
        <p:txBody>
          <a:bodyPr/>
          <a:lstStyle/>
          <a:p>
            <a:pPr lvl="3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/>
              <a:t>“Must Haves”</a:t>
            </a:r>
          </a:p>
          <a:p>
            <a:r>
              <a:rPr lang="en-US" dirty="0" smtClean="0"/>
              <a:t>“Don’ts”</a:t>
            </a:r>
          </a:p>
          <a:p>
            <a:r>
              <a:rPr lang="en-US" dirty="0" smtClean="0"/>
              <a:t>When to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have on Tax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“Official donation receipt for income tax purposes”</a:t>
            </a:r>
          </a:p>
          <a:p>
            <a:r>
              <a:rPr lang="en-US" dirty="0" smtClean="0"/>
              <a:t>Receipt No.</a:t>
            </a:r>
          </a:p>
          <a:p>
            <a:r>
              <a:rPr lang="en-US" dirty="0" smtClean="0"/>
              <a:t>Charity’s name as on file with CRA</a:t>
            </a:r>
          </a:p>
          <a:p>
            <a:r>
              <a:rPr lang="en-US" dirty="0" smtClean="0"/>
              <a:t>Charity’s address</a:t>
            </a:r>
          </a:p>
          <a:p>
            <a:r>
              <a:rPr lang="en-US" dirty="0" smtClean="0"/>
              <a:t>Charitable registration No.</a:t>
            </a:r>
          </a:p>
          <a:p>
            <a:r>
              <a:rPr lang="en-US" dirty="0" smtClean="0"/>
              <a:t>Date or Year gift was received</a:t>
            </a:r>
          </a:p>
          <a:p>
            <a:r>
              <a:rPr lang="en-US" dirty="0" smtClean="0"/>
              <a:t>Date receipt was issued if different from “received” date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5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have on Tax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Donor full name</a:t>
            </a:r>
          </a:p>
          <a:p>
            <a:r>
              <a:rPr lang="en-US" dirty="0" smtClean="0"/>
              <a:t>Donor address</a:t>
            </a:r>
          </a:p>
          <a:p>
            <a:r>
              <a:rPr lang="en-US" dirty="0" smtClean="0"/>
              <a:t>Amount of gift (FMV) – cash amount or gifts in kind (Note: for gifts a brief description &amp; it is recommended that it be appraised if more than $1,000 value)</a:t>
            </a:r>
          </a:p>
          <a:p>
            <a:r>
              <a:rPr lang="en-US" dirty="0" smtClean="0"/>
              <a:t>Amount of advantage to donor (FMV) (if applicable)</a:t>
            </a:r>
          </a:p>
          <a:p>
            <a:r>
              <a:rPr lang="en-US" dirty="0" smtClean="0"/>
              <a:t>Eligible amount of gift</a:t>
            </a:r>
          </a:p>
          <a:p>
            <a:r>
              <a:rPr lang="en-US" dirty="0" smtClean="0"/>
              <a:t>Location receipt issued</a:t>
            </a:r>
          </a:p>
          <a:p>
            <a:r>
              <a:rPr lang="en-US" dirty="0" smtClean="0"/>
              <a:t>Authorized signature</a:t>
            </a:r>
            <a:endParaRPr lang="en-US" dirty="0"/>
          </a:p>
          <a:p>
            <a:r>
              <a:rPr lang="en-US" dirty="0" smtClean="0"/>
              <a:t>Name and website address of the CRA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Tax Receipt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5000"/>
            <a:ext cx="7572375" cy="3362325"/>
          </a:xfrm>
        </p:spPr>
      </p:pic>
    </p:spTree>
    <p:extLst>
      <p:ext uri="{BB962C8B-B14F-4D97-AF65-F5344CB8AC3E}">
        <p14:creationId xmlns:p14="http://schemas.microsoft.com/office/powerpoint/2010/main" val="4022135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1012</Words>
  <Application>Microsoft Office PowerPoint</Application>
  <PresentationFormat>On-screen Show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Charities and Taxes</vt:lpstr>
      <vt:lpstr>Andrea Knorr</vt:lpstr>
      <vt:lpstr>Topics for Today </vt:lpstr>
      <vt:lpstr>How to Start a Charity</vt:lpstr>
      <vt:lpstr>GST Registration</vt:lpstr>
      <vt:lpstr>Tax Receipting</vt:lpstr>
      <vt:lpstr>Must have on Tax Receipts</vt:lpstr>
      <vt:lpstr>Must have on Tax Receipts</vt:lpstr>
      <vt:lpstr>Example Tax Receipt</vt:lpstr>
      <vt:lpstr>Cannot issue receipts for:</vt:lpstr>
      <vt:lpstr>When to issue receipts</vt:lpstr>
      <vt:lpstr>Electronic tax receipts</vt:lpstr>
      <vt:lpstr>Receipts can be emailed if:</vt:lpstr>
      <vt:lpstr>Gift of Investments</vt:lpstr>
      <vt:lpstr>Organizing Receipts</vt:lpstr>
      <vt:lpstr>Budgeting</vt:lpstr>
      <vt:lpstr>Fundraising Budgets</vt:lpstr>
      <vt:lpstr>Program Budgets</vt:lpstr>
      <vt:lpstr>Bookkeeping</vt:lpstr>
      <vt:lpstr>Specific categories example:</vt:lpstr>
      <vt:lpstr>Gaming Funds</vt:lpstr>
      <vt:lpstr>Specific categories example (cont.)</vt:lpstr>
      <vt:lpstr>CRA Compliance</vt:lpstr>
      <vt:lpstr>Disbursement Quota</vt:lpstr>
      <vt:lpstr>T3010 Charity Return</vt:lpstr>
      <vt:lpstr>Q &amp; A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$$$</dc:title>
  <dc:creator>Office1</dc:creator>
  <cp:lastModifiedBy>Andrea Knorr</cp:lastModifiedBy>
  <cp:revision>42</cp:revision>
  <cp:lastPrinted>2017-01-13T01:26:16Z</cp:lastPrinted>
  <dcterms:created xsi:type="dcterms:W3CDTF">2016-12-21T22:36:27Z</dcterms:created>
  <dcterms:modified xsi:type="dcterms:W3CDTF">2017-01-13T16:35:12Z</dcterms:modified>
</cp:coreProperties>
</file>